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4" r:id="rId4"/>
    <p:sldId id="265" r:id="rId5"/>
    <p:sldId id="273" r:id="rId6"/>
    <p:sldId id="28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63" r:id="rId28"/>
  </p:sldIdLst>
  <p:sldSz cx="12192000" cy="6858000"/>
  <p:notesSz cx="6858000" cy="9144000"/>
  <p:embeddedFontLst>
    <p:embeddedFont>
      <p:font typeface="Angsana New" panose="02020603050405020304" pitchFamily="18" charset="-34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33CC"/>
    <a:srgbClr val="CC66FF"/>
    <a:srgbClr val="0000CC"/>
    <a:srgbClr val="6600CC"/>
    <a:srgbClr val="6600FF"/>
    <a:srgbClr val="339933"/>
    <a:srgbClr val="00FFCC"/>
    <a:srgbClr val="00CC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4" autoAdjust="0"/>
    <p:restoredTop sz="94660"/>
  </p:normalViewPr>
  <p:slideViewPr>
    <p:cSldViewPr snapToGrid="0">
      <p:cViewPr>
        <p:scale>
          <a:sx n="71" d="100"/>
          <a:sy n="71" d="100"/>
        </p:scale>
        <p:origin x="-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216B-848F-4170-9C3D-DBAC3BB4E99A}" type="datetimeFigureOut">
              <a:rPr lang="en-GB" smtClean="0"/>
              <a:pPr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40616-5FCA-4B4A-80DF-C1D05424B79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4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95534" y="5527343"/>
            <a:ext cx="12287534" cy="1330657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43" y="5890040"/>
            <a:ext cx="1889764" cy="5852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75" y="365983"/>
            <a:ext cx="571843" cy="889533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091821" y="2174779"/>
            <a:ext cx="6769289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 smtClean="0"/>
              <a:t>Click to add</a:t>
            </a:r>
            <a:r>
              <a:rPr lang="en-US" sz="4200" baseline="0" dirty="0" smtClean="0"/>
              <a:t> Title</a:t>
            </a:r>
            <a:endParaRPr lang="en-GB" sz="42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091821" y="2857364"/>
            <a:ext cx="6768759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 smtClean="0"/>
              <a:t>Click to add</a:t>
            </a:r>
            <a:r>
              <a:rPr lang="en-US" sz="2800" baseline="0" dirty="0" smtClean="0"/>
              <a:t> Title</a:t>
            </a:r>
            <a:endParaRPr lang="en-GB" sz="28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050880" y="6186393"/>
            <a:ext cx="3916905" cy="28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2525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sz="180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Click to add</a:t>
            </a:r>
            <a:r>
              <a:rPr lang="en-US" sz="1800" baseline="0" dirty="0" smtClean="0">
                <a:solidFill>
                  <a:srgbClr val="525252"/>
                </a:solidFill>
                <a:latin typeface="PSU Stidti Light" panose="02000000000000000000" pitchFamily="50" charset="-34"/>
                <a:cs typeface="PSU Stidti Light" panose="02000000000000000000" pitchFamily="50" charset="-34"/>
              </a:rPr>
              <a:t> Presentation Date</a:t>
            </a:r>
            <a:endParaRPr lang="en-GB" sz="1800" dirty="0">
              <a:solidFill>
                <a:srgbClr val="525252"/>
              </a:solidFill>
              <a:latin typeface="PSU Stidti Light" panose="02000000000000000000" pitchFamily="50" charset="-34"/>
              <a:cs typeface="PSU Stidti Light" panose="020000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940206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74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5289" y="1984885"/>
            <a:ext cx="7026889" cy="6900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rgbClr val="525252"/>
                </a:solidFill>
              </a:defRPr>
            </a:lvl1pPr>
          </a:lstStyle>
          <a:p>
            <a:r>
              <a:rPr lang="en-US" dirty="0" smtClean="0"/>
              <a:t>Agenda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89" y="2735322"/>
            <a:ext cx="7026889" cy="2637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25252"/>
                </a:solidFill>
              </a:defRPr>
            </a:lvl1pPr>
            <a:lvl2pPr>
              <a:defRPr>
                <a:solidFill>
                  <a:srgbClr val="525252"/>
                </a:solidFill>
              </a:defRPr>
            </a:lvl2pPr>
            <a:lvl3pPr>
              <a:defRPr>
                <a:solidFill>
                  <a:srgbClr val="525252"/>
                </a:solidFill>
              </a:defRPr>
            </a:lvl3pPr>
            <a:lvl4pPr>
              <a:defRPr>
                <a:solidFill>
                  <a:srgbClr val="525252"/>
                </a:solidFill>
              </a:defRPr>
            </a:lvl4pPr>
            <a:lvl5pPr>
              <a:defRPr>
                <a:solidFill>
                  <a:srgbClr val="525252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82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1433014"/>
            <a:ext cx="1596788" cy="436729"/>
            <a:chOff x="0" y="1433014"/>
            <a:chExt cx="1596788" cy="436729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1460310"/>
              <a:ext cx="914400" cy="3275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1160059" y="1433014"/>
              <a:ext cx="436729" cy="436729"/>
            </a:xfrm>
            <a:prstGeom prst="ellipse">
              <a:avLst/>
            </a:prstGeom>
            <a:solidFill>
              <a:srgbClr val="52B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91821" y="2174779"/>
            <a:ext cx="6782937" cy="641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</a:lstStyle>
          <a:p>
            <a:r>
              <a:rPr lang="en-US" sz="4200" dirty="0" smtClean="0"/>
              <a:t>Click to add</a:t>
            </a:r>
            <a:r>
              <a:rPr lang="en-US" sz="4200" baseline="0" dirty="0" smtClean="0"/>
              <a:t> Title</a:t>
            </a:r>
            <a:endParaRPr lang="en-GB" sz="4200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091821" y="2857364"/>
            <a:ext cx="6782406" cy="73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800" dirty="0" smtClean="0"/>
              <a:t>Click to add</a:t>
            </a:r>
            <a:r>
              <a:rPr lang="en-US" sz="2800" baseline="0" dirty="0" smtClean="0"/>
              <a:t> Title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0655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678A388A-7988-46DE-B9E8-DE8FDC5F0CCE}" type="datetime1">
              <a:rPr lang="en-GB" smtClean="0"/>
              <a:pPr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61264" y="2116138"/>
            <a:ext cx="10477542" cy="3616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6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tent Slide Grey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2500" y="-15045"/>
            <a:ext cx="12287534" cy="1733266"/>
          </a:xfrm>
          <a:prstGeom prst="rect">
            <a:avLst/>
          </a:prstGeom>
          <a:solidFill>
            <a:srgbClr val="1D3B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" y="-15045"/>
            <a:ext cx="12192000" cy="1702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1264" y="378774"/>
            <a:ext cx="6040271" cy="753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fld id="{29A28CCB-116C-45C0-BE1A-7212FE73FD38}" type="datetime1">
              <a:rPr lang="en-GB" smtClean="0"/>
              <a:pPr/>
              <a:t>31/10/2018</a:t>
            </a:fld>
            <a:endParaRPr lang="en-GB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1264" y="2129051"/>
            <a:ext cx="10478211" cy="36303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79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15" b="-3601"/>
          <a:stretch/>
        </p:blipFill>
        <p:spPr>
          <a:xfrm>
            <a:off x="11038806" y="6155139"/>
            <a:ext cx="785592" cy="433174"/>
          </a:xfrm>
          <a:prstGeom prst="rect">
            <a:avLst/>
          </a:prstGeom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fld id="{7D6DBD56-C9B4-4959-8AE7-063E6963F878}" type="datetime1">
              <a:rPr lang="en-GB" smtClean="0"/>
              <a:pPr/>
              <a:t>31/10/2018</a:t>
            </a:fld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1D3B6D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1D3B6D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hi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56" b="857"/>
          <a:stretch/>
        </p:blipFill>
        <p:spPr>
          <a:xfrm>
            <a:off x="11038806" y="6146776"/>
            <a:ext cx="785592" cy="419148"/>
          </a:xfrm>
          <a:prstGeom prst="rect">
            <a:avLst/>
          </a:prstGeom>
        </p:spPr>
      </p:pic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186813" y="6472331"/>
            <a:ext cx="1300316" cy="23196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fld id="{1B8FD277-4833-4FDA-9C21-227EAE8A5F1B}" type="datetime1">
              <a:rPr lang="en-GB" smtClean="0"/>
              <a:pPr/>
              <a:t>31/10/2018</a:t>
            </a:fld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21064" y="6472331"/>
            <a:ext cx="5806672" cy="264943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1602" y="31189"/>
            <a:ext cx="632579" cy="34758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DBB8228-9F33-435A-BC7F-139DFAFA45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60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" y="0"/>
            <a:ext cx="1218253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07" y="3033152"/>
            <a:ext cx="2587949" cy="8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60" r:id="rId5"/>
    <p:sldLayoutId id="2147483655" r:id="rId6"/>
    <p:sldLayoutId id="2147483661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ytcas.com/" TargetMode="External"/><Relationship Id="rId2" Type="http://schemas.openxmlformats.org/officeDocument/2006/relationships/hyperlink" Target="http://www.entrance.psu.ac.th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202163" y="4176713"/>
            <a:ext cx="5099973" cy="736600"/>
          </a:xfrm>
        </p:spPr>
        <p:txBody>
          <a:bodyPr/>
          <a:lstStyle/>
          <a:p>
            <a:r>
              <a:rPr lang="th-TH" dirty="0" smtClean="0"/>
              <a:t>พัชรา  </a:t>
            </a:r>
            <a:r>
              <a:rPr lang="th-TH" dirty="0" err="1" smtClean="0"/>
              <a:t>ศุภ</a:t>
            </a:r>
            <a:r>
              <a:rPr lang="th-TH" dirty="0" smtClean="0"/>
              <a:t>ธีรสกุล</a:t>
            </a:r>
            <a:endParaRPr lang="en-GB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th-TH" dirty="0" smtClean="0"/>
              <a:t>26 </a:t>
            </a:r>
            <a:r>
              <a:rPr lang="en-US" dirty="0" smtClean="0"/>
              <a:t>October 2018</a:t>
            </a:r>
            <a:endParaRPr lang="en-GB" dirty="0" smtClean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27844" y="1508573"/>
            <a:ext cx="8169745" cy="2044524"/>
          </a:xfrm>
        </p:spPr>
        <p:txBody>
          <a:bodyPr/>
          <a:lstStyle/>
          <a:p>
            <a:r>
              <a:rPr lang="th-TH" sz="6000" dirty="0" smtClean="0"/>
              <a:t>การรับสมัคร</a:t>
            </a:r>
            <a:r>
              <a:rPr lang="en-US" sz="6000" dirty="0" smtClean="0"/>
              <a:t>online</a:t>
            </a:r>
            <a:endParaRPr lang="th-TH" sz="6000" dirty="0" smtClean="0"/>
          </a:p>
          <a:p>
            <a:r>
              <a:rPr lang="th-TH" sz="4400" dirty="0" smtClean="0"/>
              <a:t>โครงการรับตรง14 จังหวัดภาคใต้</a:t>
            </a:r>
            <a:endParaRPr lang="en-GB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1733" r="5060" b="5494"/>
          <a:stretch/>
        </p:blipFill>
        <p:spPr>
          <a:xfrm>
            <a:off x="1757895" y="611819"/>
            <a:ext cx="8953648" cy="5607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28865" y="5827231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5</a:t>
            </a:r>
            <a:endParaRPr lang="th-TH" sz="2400" b="1" dirty="0">
              <a:solidFill>
                <a:srgbClr val="FFFFCC"/>
              </a:solidFill>
            </a:endParaRPr>
          </a:p>
        </p:txBody>
      </p:sp>
      <p:grpSp>
        <p:nvGrpSpPr>
          <p:cNvPr id="4" name="กลุ่ม 11"/>
          <p:cNvGrpSpPr/>
          <p:nvPr/>
        </p:nvGrpSpPr>
        <p:grpSpPr>
          <a:xfrm>
            <a:off x="3845932" y="2342416"/>
            <a:ext cx="6599104" cy="1270592"/>
            <a:chOff x="2104218" y="2298873"/>
            <a:chExt cx="6599104" cy="1270592"/>
          </a:xfrm>
        </p:grpSpPr>
        <p:sp>
          <p:nvSpPr>
            <p:cNvPr id="5" name="ลูกศรซ้าย 3"/>
            <p:cNvSpPr/>
            <p:nvPr/>
          </p:nvSpPr>
          <p:spPr>
            <a:xfrm>
              <a:off x="5414787" y="2414640"/>
              <a:ext cx="3145319" cy="985041"/>
            </a:xfrm>
            <a:prstGeom prst="leftArrow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95717" y="2722661"/>
              <a:ext cx="3007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solidFill>
                    <a:srgbClr val="6600CC"/>
                  </a:solidFill>
                </a:rPr>
                <a:t>อีเมล์</a:t>
              </a:r>
              <a:r>
                <a:rPr lang="th-TH" sz="2800" dirty="0">
                  <a:solidFill>
                    <a:srgbClr val="6600CC"/>
                  </a:solidFill>
                </a:rPr>
                <a:t>ที่ใช้งาน</a:t>
              </a:r>
              <a:r>
                <a:rPr lang="th-TH" sz="2800" dirty="0" smtClean="0">
                  <a:solidFill>
                    <a:srgbClr val="6600CC"/>
                  </a:solidFill>
                </a:rPr>
                <a:t>เสมอ</a:t>
              </a:r>
            </a:p>
          </p:txBody>
        </p:sp>
        <p:sp>
          <p:nvSpPr>
            <p:cNvPr id="7" name="วงรี 2"/>
            <p:cNvSpPr/>
            <p:nvPr/>
          </p:nvSpPr>
          <p:spPr>
            <a:xfrm>
              <a:off x="2104218" y="2298873"/>
              <a:ext cx="3249976" cy="12705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กลุ่ม 10"/>
          <p:cNvGrpSpPr/>
          <p:nvPr/>
        </p:nvGrpSpPr>
        <p:grpSpPr>
          <a:xfrm>
            <a:off x="3824161" y="4467567"/>
            <a:ext cx="4470098" cy="1270592"/>
            <a:chOff x="2256618" y="4351453"/>
            <a:chExt cx="4470098" cy="1270592"/>
          </a:xfrm>
        </p:grpSpPr>
        <p:sp>
          <p:nvSpPr>
            <p:cNvPr id="9" name="วงรี 6"/>
            <p:cNvSpPr/>
            <p:nvPr/>
          </p:nvSpPr>
          <p:spPr>
            <a:xfrm>
              <a:off x="2256618" y="4351453"/>
              <a:ext cx="1624988" cy="12705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ลูกศรซ้าย 8"/>
            <p:cNvSpPr/>
            <p:nvPr/>
          </p:nvSpPr>
          <p:spPr>
            <a:xfrm>
              <a:off x="3881606" y="4566418"/>
              <a:ext cx="2845110" cy="985041"/>
            </a:xfrm>
            <a:prstGeom prst="leftArrow">
              <a:avLst/>
            </a:prstGeom>
            <a:solidFill>
              <a:srgbClr val="FFCC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00322" y="4885464"/>
              <a:ext cx="23263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solidFill>
                    <a:srgbClr val="6600CC"/>
                  </a:solidFill>
                </a:rPr>
                <a:t>ตั้ง</a:t>
              </a:r>
              <a:r>
                <a:rPr lang="th-TH" sz="2800" dirty="0">
                  <a:solidFill>
                    <a:srgbClr val="6600CC"/>
                  </a:solidFill>
                </a:rPr>
                <a:t>รหัสผ่านเอง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9.jpg"/>
          <p:cNvPicPr/>
          <p:nvPr/>
        </p:nvPicPr>
        <p:blipFill rotWithShape="1">
          <a:blip r:embed="rId2" cstate="print"/>
          <a:srcRect l="938" t="2119" r="16892"/>
          <a:stretch/>
        </p:blipFill>
        <p:spPr bwMode="auto">
          <a:xfrm>
            <a:off x="2104571" y="404528"/>
            <a:ext cx="8519885" cy="5168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13139" y="5106061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5</a:t>
            </a:r>
            <a:endParaRPr lang="th-TH" sz="2400" b="1" dirty="0">
              <a:solidFill>
                <a:srgbClr val="FFFFCC"/>
              </a:solidFill>
            </a:endParaRPr>
          </a:p>
        </p:txBody>
      </p:sp>
      <p:pic>
        <p:nvPicPr>
          <p:cNvPr id="4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27" y="5321117"/>
            <a:ext cx="593507" cy="701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9545" y="6057176"/>
            <a:ext cx="7612655" cy="461665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กรอกข้อมูลถูกต้องและครบถ้วนแล้วให้ยืนยันการลงทะเบียน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676" r="19621" b="49298"/>
          <a:stretch/>
        </p:blipFill>
        <p:spPr bwMode="auto">
          <a:xfrm>
            <a:off x="2090056" y="923330"/>
            <a:ext cx="8636000" cy="43163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0114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การลงทะเบียน</a:t>
            </a:r>
            <a:endParaRPr lang="th-TH" sz="3600" dirty="0">
              <a:solidFill>
                <a:srgbClr val="EDEDE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3705" y="5456492"/>
            <a:ext cx="8615190" cy="461665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การกรอก</a:t>
            </a:r>
            <a:r>
              <a:rPr lang="th-TH" sz="2400" dirty="0"/>
              <a:t>ข้อมูลไม่ครบหรือไม่ถูกต้องจะมีการแจ้งเตือนให้ตรวจสอบ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1863" y="4776025"/>
            <a:ext cx="1305496" cy="461665"/>
          </a:xfrm>
          <a:prstGeom prst="rect">
            <a:avLst/>
          </a:prstGeom>
          <a:solidFill>
            <a:srgbClr val="CC00CC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6</a:t>
            </a:r>
            <a:endParaRPr lang="th-TH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457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การลงทะเบียน</a:t>
            </a:r>
            <a:endParaRPr lang="th-TH" sz="3600" dirty="0">
              <a:solidFill>
                <a:srgbClr val="EDEDE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9865" y="5004623"/>
            <a:ext cx="7860536" cy="461665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ยืนยันการ</a:t>
            </a:r>
            <a:r>
              <a:rPr lang="th-TH" sz="2400" dirty="0" smtClean="0"/>
              <a:t>ลงทะเบียนระบบ</a:t>
            </a:r>
            <a:r>
              <a:rPr lang="th-TH" sz="2400" dirty="0"/>
              <a:t>จะตอบรับการสมัครใช้งาน</a:t>
            </a:r>
          </a:p>
        </p:txBody>
      </p:sp>
      <p:pic>
        <p:nvPicPr>
          <p:cNvPr id="4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0" t="24707" r="1205" b="3858"/>
          <a:stretch/>
        </p:blipFill>
        <p:spPr>
          <a:xfrm>
            <a:off x="764757" y="913698"/>
            <a:ext cx="10733575" cy="3876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84347" y="4327000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7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699" y="5646058"/>
            <a:ext cx="8135958" cy="461665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/>
              <a:t>ให้เปิดอีเมล์เพื่อกดลิงค์ยืนยัน</a:t>
            </a:r>
            <a:r>
              <a:rPr lang="th-TH" sz="2400" dirty="0"/>
              <a:t>การใช้งานระบบรับสมัคร</a:t>
            </a:r>
            <a:r>
              <a:rPr lang="th-TH" sz="2400" dirty="0" smtClean="0"/>
              <a:t>ออนไลน์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" t="1498" r="13012" b="1586"/>
          <a:stretch/>
        </p:blipFill>
        <p:spPr>
          <a:xfrm>
            <a:off x="988179" y="251321"/>
            <a:ext cx="9955592" cy="6062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6469" y="5852140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8</a:t>
            </a:r>
            <a:endParaRPr lang="th-TH" sz="2400" b="1" dirty="0">
              <a:solidFill>
                <a:srgbClr val="FFFFCC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006330" y="3340669"/>
            <a:ext cx="912000" cy="941922"/>
            <a:chOff x="6524387" y="3253584"/>
            <a:chExt cx="912000" cy="941922"/>
          </a:xfrm>
        </p:grpSpPr>
        <p:pic>
          <p:nvPicPr>
            <p:cNvPr id="4" name="รูปภาพ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588" y="3253584"/>
              <a:ext cx="484121" cy="57259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524387" y="3826174"/>
              <a:ext cx="912000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chemeClr val="tx2">
                      <a:lumMod val="95000"/>
                    </a:schemeClr>
                  </a:solidFill>
                </a:rPr>
                <a:t>กดลิงค์</a:t>
              </a:r>
              <a:endParaRPr lang="th-TH" b="1" dirty="0">
                <a:solidFill>
                  <a:schemeClr val="tx2">
                    <a:lumMod val="95000"/>
                  </a:schemeClr>
                </a:solidFill>
              </a:endParaRPr>
            </a:p>
          </p:txBody>
        </p:sp>
      </p:grpSp>
      <p:sp>
        <p:nvSpPr>
          <p:cNvPr id="7" name="ลูกศรขวา 5"/>
          <p:cNvSpPr/>
          <p:nvPr/>
        </p:nvSpPr>
        <p:spPr>
          <a:xfrm flipH="1">
            <a:off x="5017986" y="4481103"/>
            <a:ext cx="1717166" cy="6540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1" name="Group 10"/>
          <p:cNvGrpSpPr/>
          <p:nvPr/>
        </p:nvGrpSpPr>
        <p:grpSpPr>
          <a:xfrm>
            <a:off x="2076829" y="4470400"/>
            <a:ext cx="4788428" cy="696687"/>
            <a:chOff x="2076829" y="4470400"/>
            <a:chExt cx="4788428" cy="696687"/>
          </a:xfrm>
        </p:grpSpPr>
        <p:sp>
          <p:nvSpPr>
            <p:cNvPr id="6" name="วงรี 4"/>
            <p:cNvSpPr/>
            <p:nvPr/>
          </p:nvSpPr>
          <p:spPr>
            <a:xfrm>
              <a:off x="2076829" y="4470400"/>
              <a:ext cx="2943711" cy="6966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12228" y="4691872"/>
              <a:ext cx="1553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>
                  <a:solidFill>
                    <a:srgbClr val="FF0000"/>
                  </a:solidFill>
                </a:rPr>
                <a:t>ต้องจำให้ได้</a:t>
              </a:r>
              <a:endParaRPr lang="th-TH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 t="23163" r="1325" b="4076"/>
          <a:stretch/>
        </p:blipFill>
        <p:spPr>
          <a:xfrm>
            <a:off x="1071081" y="1967929"/>
            <a:ext cx="10051273" cy="369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59543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การลงทะเบียนและรับรหัสผ่าน</a:t>
            </a:r>
            <a:endParaRPr lang="th-TH" sz="3600" dirty="0">
              <a:solidFill>
                <a:srgbClr val="EDEDE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3773" y="1189990"/>
            <a:ext cx="694062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0000CC"/>
                </a:solidFill>
              </a:rPr>
              <a:t>ระบบตอบรับ นักเรียนสามารถใช้งานระบบได้</a:t>
            </a:r>
            <a:endParaRPr lang="th-TH" sz="2800" dirty="0">
              <a:solidFill>
                <a:srgbClr val="0000CC"/>
              </a:solidFill>
            </a:endParaRPr>
          </a:p>
        </p:txBody>
      </p:sp>
      <p:grpSp>
        <p:nvGrpSpPr>
          <p:cNvPr id="5" name="กลุ่ม 13"/>
          <p:cNvGrpSpPr/>
          <p:nvPr/>
        </p:nvGrpSpPr>
        <p:grpSpPr>
          <a:xfrm>
            <a:off x="7373675" y="5001314"/>
            <a:ext cx="1341504" cy="797391"/>
            <a:chOff x="7579603" y="2739023"/>
            <a:chExt cx="1341504" cy="797391"/>
          </a:xfrm>
        </p:grpSpPr>
        <p:sp>
          <p:nvSpPr>
            <p:cNvPr id="6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</a:rPr>
                <a:t>คลิกที่นี่</a:t>
              </a:r>
              <a:endParaRPr lang="th-TH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71082" y="5198206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9</a:t>
            </a:r>
            <a:endParaRPr lang="th-TH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8859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การสมัครโครงการรับตรง</a:t>
            </a:r>
            <a:endParaRPr lang="th-TH" sz="3600" dirty="0">
              <a:solidFill>
                <a:srgbClr val="EDEDE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1278" y="5781746"/>
            <a:ext cx="668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เข้า</a:t>
            </a:r>
            <a:r>
              <a:rPr lang="en-US" sz="2800" dirty="0" smtClean="0"/>
              <a:t> website : www.entrance.psu.ac.th</a:t>
            </a:r>
            <a:endParaRPr lang="th-TH" sz="2800" dirty="0"/>
          </a:p>
        </p:txBody>
      </p:sp>
      <p:grpSp>
        <p:nvGrpSpPr>
          <p:cNvPr id="5" name="กลุ่ม 13"/>
          <p:cNvGrpSpPr/>
          <p:nvPr/>
        </p:nvGrpSpPr>
        <p:grpSpPr>
          <a:xfrm>
            <a:off x="4705969" y="4149183"/>
            <a:ext cx="1341504" cy="797391"/>
            <a:chOff x="7579603" y="2739023"/>
            <a:chExt cx="1341504" cy="797391"/>
          </a:xfrm>
        </p:grpSpPr>
        <p:sp>
          <p:nvSpPr>
            <p:cNvPr id="6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</a:rPr>
                <a:t>คลิกที่นี่</a:t>
              </a:r>
              <a:endParaRPr lang="th-TH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264223" y="5296699"/>
            <a:ext cx="1454219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10</a:t>
            </a:r>
            <a:endParaRPr lang="th-TH" sz="2400" b="1" dirty="0">
              <a:solidFill>
                <a:srgbClr val="FFFFCC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032091"/>
            <a:ext cx="9513195" cy="4715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643871" y="3988105"/>
            <a:ext cx="3051672" cy="464107"/>
            <a:chOff x="6643871" y="3988105"/>
            <a:chExt cx="3051672" cy="464107"/>
          </a:xfrm>
        </p:grpSpPr>
        <p:sp>
          <p:nvSpPr>
            <p:cNvPr id="10" name="วงรี 9"/>
            <p:cNvSpPr/>
            <p:nvPr/>
          </p:nvSpPr>
          <p:spPr>
            <a:xfrm>
              <a:off x="6643871" y="3988105"/>
              <a:ext cx="1377110" cy="427821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วงรี 9"/>
            <p:cNvSpPr/>
            <p:nvPr/>
          </p:nvSpPr>
          <p:spPr>
            <a:xfrm>
              <a:off x="8871814" y="4024391"/>
              <a:ext cx="823729" cy="427821"/>
            </a:xfrm>
            <a:prstGeom prst="ellipse">
              <a:avLst/>
            </a:prstGeom>
            <a:noFill/>
            <a:ln w="38100"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6" y="4638452"/>
            <a:ext cx="1248228" cy="729042"/>
            <a:chOff x="3947886" y="4594910"/>
            <a:chExt cx="1248228" cy="729042"/>
          </a:xfrm>
        </p:grpSpPr>
        <p:sp>
          <p:nvSpPr>
            <p:cNvPr id="20" name="คำบรรยายภาพแบบลูกศรขึ้น 2"/>
            <p:cNvSpPr/>
            <p:nvPr/>
          </p:nvSpPr>
          <p:spPr>
            <a:xfrm>
              <a:off x="3947886" y="4594910"/>
              <a:ext cx="1248228" cy="644747"/>
            </a:xfrm>
            <a:prstGeom prst="upArrowCallou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20458" y="4862287"/>
              <a:ext cx="11321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dirty="0" smtClean="0"/>
                <a:t>คลิกที่นี่</a:t>
              </a:r>
              <a:endParaRPr lang="th-TH" sz="2400" dirty="0"/>
            </a:p>
          </p:txBody>
        </p:sp>
      </p:grpSp>
      <p:sp>
        <p:nvSpPr>
          <p:cNvPr id="9" name="สี่เหลี่ยมผืนผ้า 8"/>
          <p:cNvSpPr/>
          <p:nvPr/>
        </p:nvSpPr>
        <p:spPr>
          <a:xfrm>
            <a:off x="9428516" y="5283199"/>
            <a:ext cx="1326004" cy="461665"/>
          </a:xfrm>
          <a:prstGeom prst="rect">
            <a:avLst/>
          </a:prstGeom>
          <a:solidFill>
            <a:srgbClr val="FF33CC"/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j-cs"/>
              </a:rPr>
              <a:t>รูปที่ </a:t>
            </a:r>
            <a:r>
              <a:rPr lang="en-US" sz="2400" b="1" dirty="0" smtClean="0">
                <a:cs typeface="+mj-cs"/>
              </a:rPr>
              <a:t>10</a:t>
            </a:r>
            <a:endParaRPr lang="th-TH" sz="24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3086" r="3133" b="6380"/>
          <a:stretch/>
        </p:blipFill>
        <p:spPr>
          <a:xfrm>
            <a:off x="1320800" y="586258"/>
            <a:ext cx="9187543" cy="5188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413992" y="6042486"/>
            <a:ext cx="7403334" cy="523220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C00000"/>
                </a:solidFill>
              </a:rPr>
              <a:t>ต้องการแก้ไขข้อมูล ภายใน 20 มกราคม 2562</a:t>
            </a:r>
            <a:endParaRPr lang="th-TH" sz="2800" dirty="0">
              <a:solidFill>
                <a:srgbClr val="C00000"/>
              </a:solidFill>
            </a:endParaRPr>
          </a:p>
        </p:txBody>
      </p:sp>
      <p:grpSp>
        <p:nvGrpSpPr>
          <p:cNvPr id="4" name="กลุ่ม 13"/>
          <p:cNvGrpSpPr/>
          <p:nvPr/>
        </p:nvGrpSpPr>
        <p:grpSpPr>
          <a:xfrm>
            <a:off x="6686976" y="5142402"/>
            <a:ext cx="1341504" cy="797391"/>
            <a:chOff x="7579603" y="2739023"/>
            <a:chExt cx="1341504" cy="797391"/>
          </a:xfrm>
        </p:grpSpPr>
        <p:sp>
          <p:nvSpPr>
            <p:cNvPr id="5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</a:rPr>
                <a:t>คลิกที่นี่</a:t>
              </a:r>
              <a:endParaRPr lang="th-TH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39935" y="5306127"/>
            <a:ext cx="1469469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/>
              <a:t>รูปที่ </a:t>
            </a:r>
            <a:r>
              <a:rPr lang="en-US" sz="2400" b="1" dirty="0" smtClean="0"/>
              <a:t>11</a:t>
            </a:r>
            <a:endParaRPr lang="th-TH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5" t="8179" r="4818" b="8501"/>
          <a:stretch/>
        </p:blipFill>
        <p:spPr>
          <a:xfrm>
            <a:off x="1451430" y="384310"/>
            <a:ext cx="9143999" cy="5687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4572" y="1407885"/>
            <a:ext cx="5727194" cy="523220"/>
          </a:xfrm>
          <a:prstGeom prst="rect">
            <a:avLst/>
          </a:prstGeom>
          <a:solidFill>
            <a:srgbClr val="6600CC"/>
          </a:solidFill>
        </p:spPr>
        <p:txBody>
          <a:bodyPr wrap="square" rtlCol="0" anchor="ctr">
            <a:spAutoFit/>
          </a:bodyPr>
          <a:lstStyle/>
          <a:p>
            <a:r>
              <a:rPr lang="th-TH" sz="2800" dirty="0" smtClean="0">
                <a:solidFill>
                  <a:schemeClr val="tx2">
                    <a:lumMod val="95000"/>
                  </a:schemeClr>
                </a:solidFill>
              </a:rPr>
              <a:t>การแก้ไขข้อมูลต้องใส่รหัสผ่านทุกครั้ง</a:t>
            </a:r>
            <a:endParaRPr lang="th-TH" sz="2800" dirty="0">
              <a:solidFill>
                <a:schemeClr val="tx2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2307" y="5607495"/>
            <a:ext cx="1454219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12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5" name="วงรี 2"/>
          <p:cNvSpPr/>
          <p:nvPr/>
        </p:nvSpPr>
        <p:spPr>
          <a:xfrm>
            <a:off x="2380168" y="4567277"/>
            <a:ext cx="958466" cy="429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วงรี 9"/>
          <p:cNvSpPr/>
          <p:nvPr/>
        </p:nvSpPr>
        <p:spPr>
          <a:xfrm>
            <a:off x="3644483" y="5415224"/>
            <a:ext cx="848298" cy="297456"/>
          </a:xfrm>
          <a:prstGeom prst="ellipse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2" y="6016172"/>
            <a:ext cx="604693" cy="653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99" y="437417"/>
            <a:ext cx="9231086" cy="591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10368" y="5892166"/>
            <a:ext cx="1448714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13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17561" y="2207004"/>
            <a:ext cx="4109292" cy="954107"/>
          </a:xfrm>
          <a:prstGeom prst="rect">
            <a:avLst/>
          </a:prstGeom>
          <a:solidFill>
            <a:srgbClr val="6600FF"/>
          </a:solidFill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ระบบจะส่งข้อมูลตอบกลับการแก้ไขข้อมูลไปทางอีเมล์</a:t>
            </a:r>
            <a:endParaRPr lang="th-TH" sz="2800" dirty="0"/>
          </a:p>
        </p:txBody>
      </p:sp>
      <p:sp>
        <p:nvSpPr>
          <p:cNvPr id="5" name="วงรี 1"/>
          <p:cNvSpPr/>
          <p:nvPr/>
        </p:nvSpPr>
        <p:spPr>
          <a:xfrm>
            <a:off x="3295967" y="5380079"/>
            <a:ext cx="1762699" cy="6008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33965" y="326524"/>
            <a:ext cx="4530203" cy="7539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ขั้นตอนการสมัคร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636738" y="1097280"/>
            <a:ext cx="8330222" cy="50786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การลงทะเบียนและขอรับรหัสผ่านออนไลน์ผ่าน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www.entrance.psu.ac.th</a:t>
            </a: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th-TH" sz="2800" dirty="0" smtClean="0"/>
              <a:t>สำหรับผู้สมัครรายใหม่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ยังไม่มีรหัสผ่านหรือไม่เคยสมัครโครงการอื่น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เช่น</a:t>
            </a:r>
            <a:r>
              <a:rPr kumimoji="0" lang="th-TH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โครงการ ส่งเสริมจริยธรรมคุณธรรมบำเพ็ญประโยชน์ช่วยเหลือสังคม</a:t>
            </a:r>
            <a:r>
              <a:rPr kumimoji="0" lang="th-TH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th-T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โครงการนักเรียนที่มีผลการเรียนดีทั่วประเทศ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th-TH" sz="2000" dirty="0" smtClean="0"/>
              <a:t>   </a:t>
            </a:r>
            <a:r>
              <a:rPr lang="th-TH" sz="2400" dirty="0" smtClean="0"/>
              <a:t>ต้องสมัครสมาชิกในระบบ</a:t>
            </a:r>
            <a:r>
              <a:rPr lang="en-US" sz="2400" dirty="0" smtClean="0"/>
              <a:t> TCAS </a:t>
            </a:r>
            <a:r>
              <a:rPr lang="th-TH" sz="2400" dirty="0" smtClean="0"/>
              <a:t>ของสมาคม </a:t>
            </a:r>
            <a:r>
              <a:rPr lang="th-TH" sz="2400" dirty="0" err="1" smtClean="0"/>
              <a:t>ทปอ.</a:t>
            </a:r>
            <a:r>
              <a:rPr lang="th-TH" sz="2400" dirty="0" smtClean="0"/>
              <a:t> ทางเว็บไซต์ </a:t>
            </a:r>
            <a:r>
              <a:rPr lang="en-US" sz="2400" b="1" i="1" u="sng" dirty="0" smtClean="0">
                <a:hlinkClick r:id="rId3"/>
              </a:rPr>
              <a:t>http://mytcas.com</a:t>
            </a:r>
            <a:r>
              <a:rPr lang="en-US" sz="2400" i="1" dirty="0" smtClean="0"/>
              <a:t> </a:t>
            </a:r>
            <a:r>
              <a:rPr lang="th-TH" sz="2400" i="1" dirty="0" smtClean="0"/>
              <a:t> </a:t>
            </a:r>
            <a:r>
              <a:rPr lang="th-TH" sz="2000" dirty="0" smtClean="0"/>
              <a:t>เพื่อยืนยันตัวบุคคลและรับรหัสผ่านสำหรับใช้ในการยืนยันสิทธิ์เข้าศึกษา</a:t>
            </a:r>
            <a:endParaRPr kumimoji="0" lang="th-TH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</a:t>
            </a:r>
            <a:r>
              <a:rPr kumimoji="0" lang="th-TH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การสมัคร</a:t>
            </a:r>
            <a:r>
              <a:rPr lang="th-TH" sz="2800" dirty="0" smtClean="0"/>
              <a:t>โครงการรับตรง </a:t>
            </a:r>
            <a:r>
              <a:rPr lang="en-US" sz="2800" dirty="0" smtClean="0"/>
              <a:t>14</a:t>
            </a:r>
            <a:r>
              <a:rPr lang="th-TH" sz="2800" dirty="0" smtClean="0"/>
              <a:t> จังหวัดภาคใต้</a:t>
            </a:r>
            <a:endParaRPr kumimoji="0" lang="th-TH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การสมัครเลือกคณะ/สาขาวิชา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4.jpg"/>
          <p:cNvPicPr>
            <a:picLocks noChangeAspect="1"/>
          </p:cNvPicPr>
          <p:nvPr/>
        </p:nvPicPr>
        <p:blipFill>
          <a:blip r:embed="rId2" cstate="print"/>
          <a:srcRect l="696" t="9903" r="7540" b="4166"/>
          <a:stretch>
            <a:fillRect/>
          </a:stretch>
        </p:blipFill>
        <p:spPr>
          <a:xfrm>
            <a:off x="1103086" y="957944"/>
            <a:ext cx="10087428" cy="467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88572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การสมัครโครงการรับตรง</a:t>
            </a:r>
            <a:endParaRPr lang="th-TH" sz="3600" dirty="0">
              <a:solidFill>
                <a:srgbClr val="EDEDE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6967" y="5183161"/>
            <a:ext cx="1432192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14</a:t>
            </a:r>
            <a:endParaRPr lang="th-TH" sz="2400" b="1" dirty="0">
              <a:solidFill>
                <a:srgbClr val="FFFFCC"/>
              </a:solidFill>
            </a:endParaRPr>
          </a:p>
        </p:txBody>
      </p:sp>
      <p:pic>
        <p:nvPicPr>
          <p:cNvPr id="5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81" y="5577690"/>
            <a:ext cx="685090" cy="8102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49740" y="2786743"/>
            <a:ext cx="6560551" cy="966127"/>
            <a:chOff x="1349740" y="2786743"/>
            <a:chExt cx="6560551" cy="966127"/>
          </a:xfrm>
        </p:grpSpPr>
        <p:sp>
          <p:nvSpPr>
            <p:cNvPr id="9" name="Up Arrow Callout 8"/>
            <p:cNvSpPr/>
            <p:nvPr/>
          </p:nvSpPr>
          <p:spPr>
            <a:xfrm>
              <a:off x="1349829" y="2786743"/>
              <a:ext cx="638628" cy="856343"/>
            </a:xfrm>
            <a:prstGeom prst="upArrowCallout">
              <a:avLst/>
            </a:prstGeom>
            <a:solidFill>
              <a:srgbClr val="00FF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49740" y="3229650"/>
              <a:ext cx="6560551" cy="523220"/>
            </a:xfrm>
            <a:prstGeom prst="rect">
              <a:avLst/>
            </a:prstGeom>
            <a:solidFill>
              <a:srgbClr val="00FFCC"/>
            </a:solidFill>
            <a:ln>
              <a:solidFill>
                <a:srgbClr val="00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800" dirty="0" smtClean="0">
                  <a:solidFill>
                    <a:srgbClr val="0000CC"/>
                  </a:solidFill>
                </a:rPr>
                <a:t>เลือกสมัครโครงการรับตรง14 จังหวัดภาคใต้</a:t>
              </a:r>
              <a:endParaRPr lang="th-TH" sz="2800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14.jpg"/>
          <p:cNvPicPr>
            <a:picLocks noChangeAspect="1"/>
          </p:cNvPicPr>
          <p:nvPr/>
        </p:nvPicPr>
        <p:blipFill>
          <a:blip r:embed="rId2" cstate="print"/>
          <a:srcRect l="696" t="9903" r="7540" b="4166"/>
          <a:stretch>
            <a:fillRect/>
          </a:stretch>
        </p:blipFill>
        <p:spPr>
          <a:xfrm>
            <a:off x="1016000" y="783772"/>
            <a:ext cx="10369371" cy="4804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กลุ่ม 8"/>
          <p:cNvGrpSpPr/>
          <p:nvPr/>
        </p:nvGrpSpPr>
        <p:grpSpPr>
          <a:xfrm>
            <a:off x="3346504" y="2220701"/>
            <a:ext cx="2566931" cy="797390"/>
            <a:chOff x="2302525" y="1791574"/>
            <a:chExt cx="2566931" cy="797390"/>
          </a:xfrm>
        </p:grpSpPr>
        <p:sp>
          <p:nvSpPr>
            <p:cNvPr id="5" name="ลูกศรขวาท้ายบาก 9"/>
            <p:cNvSpPr/>
            <p:nvPr/>
          </p:nvSpPr>
          <p:spPr>
            <a:xfrm flipH="1">
              <a:off x="2302525" y="1791574"/>
              <a:ext cx="2566930" cy="797390"/>
            </a:xfrm>
            <a:prstGeom prst="notchedRightArrow">
              <a:avLst/>
            </a:prstGeom>
            <a:solidFill>
              <a:srgbClr val="00FFFF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81704" y="2031060"/>
              <a:ext cx="23877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9900CC"/>
                  </a:solidFill>
                </a:rPr>
                <a:t>สั่งพิมพ์ใบสมัคร</a:t>
              </a:r>
              <a:endParaRPr lang="th-TH" sz="2400" b="1" dirty="0">
                <a:solidFill>
                  <a:srgbClr val="9900CC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46832" y="5123896"/>
            <a:ext cx="1417191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14</a:t>
            </a:r>
            <a:endParaRPr lang="th-TH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6224" y="5830502"/>
            <a:ext cx="1613968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17</a:t>
            </a:r>
            <a:endParaRPr lang="th-TH" sz="2400" b="1" dirty="0">
              <a:solidFill>
                <a:srgbClr val="FFFFCC"/>
              </a:solidFill>
            </a:endParaRPr>
          </a:p>
        </p:txBody>
      </p:sp>
      <p:pic>
        <p:nvPicPr>
          <p:cNvPr id="12" name="Picture 11" descr="ใบสมัคร-ช่วงแรก.png"/>
          <p:cNvPicPr>
            <a:picLocks noChangeAspect="1"/>
          </p:cNvPicPr>
          <p:nvPr/>
        </p:nvPicPr>
        <p:blipFill>
          <a:blip r:embed="rId2" cstate="print"/>
          <a:srcRect l="6880" t="9735" r="5383" b="5820"/>
          <a:stretch>
            <a:fillRect/>
          </a:stretch>
        </p:blipFill>
        <p:spPr>
          <a:xfrm>
            <a:off x="2772228" y="522514"/>
            <a:ext cx="6023428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วงรี 8"/>
          <p:cNvSpPr/>
          <p:nvPr/>
        </p:nvSpPr>
        <p:spPr>
          <a:xfrm>
            <a:off x="4905829" y="3418162"/>
            <a:ext cx="1654628" cy="8593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9"/>
          <p:cNvSpPr/>
          <p:nvPr/>
        </p:nvSpPr>
        <p:spPr>
          <a:xfrm>
            <a:off x="6864173" y="3447189"/>
            <a:ext cx="1539597" cy="895786"/>
          </a:xfrm>
          <a:prstGeom prst="ellipse">
            <a:avLst/>
          </a:prstGeom>
          <a:noFill/>
          <a:ln w="28575"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" name="กลุ่ม 13"/>
          <p:cNvGrpSpPr/>
          <p:nvPr/>
        </p:nvGrpSpPr>
        <p:grpSpPr>
          <a:xfrm flipH="1">
            <a:off x="3435447" y="3447189"/>
            <a:ext cx="1432191" cy="797391"/>
            <a:chOff x="7579603" y="2739023"/>
            <a:chExt cx="1341504" cy="797391"/>
          </a:xfrm>
        </p:grpSpPr>
        <p:sp>
          <p:nvSpPr>
            <p:cNvPr id="4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chemeClr val="tx2">
                      <a:lumMod val="95000"/>
                    </a:schemeClr>
                  </a:solidFill>
                </a:rPr>
                <a:t>เซ็นชื่อ</a:t>
              </a:r>
              <a:endParaRPr lang="th-TH" sz="2400" b="1" dirty="0">
                <a:solidFill>
                  <a:schemeClr val="tx2">
                    <a:lumMod val="95000"/>
                  </a:schemeClr>
                </a:solidFill>
              </a:endParaRPr>
            </a:p>
          </p:txBody>
        </p:sp>
      </p:grpSp>
      <p:sp>
        <p:nvSpPr>
          <p:cNvPr id="9" name="คำบรรยายภาพแบบลูกศรซ้าย 2"/>
          <p:cNvSpPr/>
          <p:nvPr/>
        </p:nvSpPr>
        <p:spPr>
          <a:xfrm>
            <a:off x="8400509" y="3486150"/>
            <a:ext cx="1819815" cy="709061"/>
          </a:xfrm>
          <a:prstGeom prst="leftArrowCallout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8980841" y="3512959"/>
            <a:ext cx="1366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FFCC"/>
                </a:solidFill>
              </a:rPr>
              <a:t>ประทับตรา</a:t>
            </a:r>
            <a:r>
              <a:rPr lang="th-TH" sz="2000" b="1" dirty="0">
                <a:solidFill>
                  <a:srgbClr val="FFFFCC"/>
                </a:solidFill>
              </a:rPr>
              <a:t>ธนาคาร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4228" y="0"/>
            <a:ext cx="6618515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จ่ายเงินที่ธนาคาร</a:t>
            </a:r>
            <a:endParaRPr lang="th-TH" sz="3600" dirty="0">
              <a:solidFill>
                <a:srgbClr val="EDEDE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0236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การสมัครคณะ/สาขาวิชา</a:t>
            </a:r>
            <a:endParaRPr lang="th-TH" sz="3600" dirty="0">
              <a:solidFill>
                <a:srgbClr val="EDEDED"/>
              </a:solidFill>
            </a:endParaRPr>
          </a:p>
        </p:txBody>
      </p:sp>
      <p:pic>
        <p:nvPicPr>
          <p:cNvPr id="10" name="Picture 9" descr="f15.jpg"/>
          <p:cNvPicPr>
            <a:picLocks noChangeAspect="1"/>
          </p:cNvPicPr>
          <p:nvPr/>
        </p:nvPicPr>
        <p:blipFill>
          <a:blip r:embed="rId2" cstate="print"/>
          <a:srcRect t="1166" r="6957" b="39804"/>
          <a:stretch>
            <a:fillRect/>
          </a:stretch>
        </p:blipFill>
        <p:spPr>
          <a:xfrm>
            <a:off x="793377" y="887504"/>
            <a:ext cx="10520478" cy="4329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908046" y="4909268"/>
            <a:ext cx="1399143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18</a:t>
            </a:r>
            <a:endParaRPr lang="th-TH" sz="2400" b="1" dirty="0">
              <a:solidFill>
                <a:srgbClr val="FFFFCC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90458" y="3124929"/>
            <a:ext cx="3468092" cy="1088280"/>
            <a:chOff x="1090458" y="3286293"/>
            <a:chExt cx="3468092" cy="1088280"/>
          </a:xfrm>
        </p:grpSpPr>
        <p:pic>
          <p:nvPicPr>
            <p:cNvPr id="5" name="รูปภาพ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458" y="3286293"/>
              <a:ext cx="805578" cy="952791"/>
            </a:xfrm>
            <a:prstGeom prst="rect">
              <a:avLst/>
            </a:prstGeom>
          </p:spPr>
        </p:pic>
        <p:sp>
          <p:nvSpPr>
            <p:cNvPr id="6" name="ลูกศรซ้าย 3"/>
            <p:cNvSpPr/>
            <p:nvPr/>
          </p:nvSpPr>
          <p:spPr>
            <a:xfrm>
              <a:off x="1853097" y="3571393"/>
              <a:ext cx="2649071" cy="803180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13647" y="3744810"/>
              <a:ext cx="25449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dirty="0" smtClean="0">
                  <a:solidFill>
                    <a:srgbClr val="C00000"/>
                  </a:solidFill>
                </a:rPr>
                <a:t>เลือกคณะ/สาขา</a:t>
              </a:r>
              <a:endParaRPr lang="th-TH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95129" y="1788458"/>
            <a:ext cx="2702859" cy="978915"/>
            <a:chOff x="8081682" y="1896035"/>
            <a:chExt cx="2702859" cy="978915"/>
          </a:xfrm>
        </p:grpSpPr>
        <p:sp>
          <p:nvSpPr>
            <p:cNvPr id="13" name="Right Arrow 12"/>
            <p:cNvSpPr/>
            <p:nvPr/>
          </p:nvSpPr>
          <p:spPr>
            <a:xfrm>
              <a:off x="8915400" y="1896035"/>
              <a:ext cx="1869141" cy="551329"/>
            </a:xfrm>
            <a:prstGeom prst="rightArrow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81682" y="2043953"/>
              <a:ext cx="2339789" cy="830997"/>
            </a:xfrm>
            <a:prstGeom prst="rect">
              <a:avLst/>
            </a:prstGeom>
            <a:solidFill>
              <a:srgbClr val="FF33CC"/>
            </a:solidFill>
          </p:spPr>
          <p:txBody>
            <a:bodyPr wrap="square" rtlCol="0">
              <a:spAutoFit/>
            </a:bodyPr>
            <a:lstStyle/>
            <a:p>
              <a:r>
                <a:rPr lang="th-TH" sz="2400" dirty="0" smtClean="0"/>
                <a:t>การสมัครสมบูรณ์และจ่ายเงินแล้ว</a:t>
              </a:r>
              <a:endParaRPr lang="th-TH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39408" y="4383742"/>
            <a:ext cx="3120851" cy="1277471"/>
            <a:chOff x="1639408" y="4531659"/>
            <a:chExt cx="3120851" cy="1277471"/>
          </a:xfrm>
        </p:grpSpPr>
        <p:sp>
          <p:nvSpPr>
            <p:cNvPr id="19" name="Left Arrow 18"/>
            <p:cNvSpPr/>
            <p:nvPr/>
          </p:nvSpPr>
          <p:spPr>
            <a:xfrm>
              <a:off x="2770094" y="4531659"/>
              <a:ext cx="1922930" cy="1277471"/>
            </a:xfrm>
            <a:prstGeom prst="leftArrow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วงรี 8"/>
            <p:cNvSpPr/>
            <p:nvPr/>
          </p:nvSpPr>
          <p:spPr>
            <a:xfrm>
              <a:off x="1639408" y="4932679"/>
              <a:ext cx="1103792" cy="46542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27294" y="4854388"/>
              <a:ext cx="153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b="1" dirty="0" smtClean="0"/>
                <a:t>เลือกชุดวิชา </a:t>
              </a:r>
              <a:r>
                <a:rPr lang="en-US" sz="2000" b="1" dirty="0" smtClean="0"/>
                <a:t>A / B / C</a:t>
              </a:r>
              <a:endParaRPr lang="th-TH" sz="20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2729" y="5553635"/>
            <a:ext cx="11201399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th-TH" sz="2800" dirty="0" smtClean="0"/>
              <a:t>ระบบจะเปิดให้สมัครเลือกคณะ/สาขาวิชาในวันที่ 5 - 8 เมษายน2562 เท่านั้น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1224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การเลือกชุดวิชาสอบ</a:t>
            </a:r>
            <a:endParaRPr lang="th-TH" sz="3600" dirty="0">
              <a:solidFill>
                <a:srgbClr val="EDEDED"/>
              </a:solidFill>
            </a:endParaRPr>
          </a:p>
        </p:txBody>
      </p:sp>
      <p:pic>
        <p:nvPicPr>
          <p:cNvPr id="9" name="Picture 8" descr="f15.jpg"/>
          <p:cNvPicPr>
            <a:picLocks noChangeAspect="1"/>
          </p:cNvPicPr>
          <p:nvPr/>
        </p:nvPicPr>
        <p:blipFill>
          <a:blip r:embed="rId2" cstate="print"/>
          <a:srcRect t="9136" r="8569" b="1946"/>
          <a:stretch>
            <a:fillRect/>
          </a:stretch>
        </p:blipFill>
        <p:spPr>
          <a:xfrm>
            <a:off x="1583929" y="874059"/>
            <a:ext cx="8837542" cy="50560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85390" y="5488282"/>
            <a:ext cx="1423899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18</a:t>
            </a:r>
            <a:endParaRPr lang="th-TH" sz="2400" b="1" dirty="0">
              <a:solidFill>
                <a:srgbClr val="FFFF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987262" y="3805841"/>
            <a:ext cx="2368392" cy="1007267"/>
            <a:chOff x="1790473" y="3899971"/>
            <a:chExt cx="2368392" cy="1007267"/>
          </a:xfrm>
        </p:grpSpPr>
        <p:sp>
          <p:nvSpPr>
            <p:cNvPr id="11" name="คำบรรยายภาพแบบลูกศรซ้าย 5"/>
            <p:cNvSpPr/>
            <p:nvPr/>
          </p:nvSpPr>
          <p:spPr>
            <a:xfrm>
              <a:off x="1790473" y="3899971"/>
              <a:ext cx="2214157" cy="1007267"/>
            </a:xfrm>
            <a:prstGeom prst="leftArrowCallou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3114" y="3988105"/>
              <a:ext cx="1795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FFFFFF"/>
                  </a:solidFill>
                </a:rPr>
                <a:t>กรอกรหัสคณะ</a:t>
              </a:r>
              <a:endParaRPr lang="th-TH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095" y="0"/>
            <a:ext cx="7153835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</a:t>
            </a:r>
            <a:r>
              <a:rPr lang="th-TH" sz="3600" b="1" dirty="0">
                <a:solidFill>
                  <a:srgbClr val="EDEDED"/>
                </a:solidFill>
              </a:rPr>
              <a:t>สมัครคณะ/</a:t>
            </a:r>
            <a:r>
              <a:rPr lang="th-TH" sz="3600" b="1" dirty="0" smtClean="0">
                <a:solidFill>
                  <a:srgbClr val="EDEDED"/>
                </a:solidFill>
              </a:rPr>
              <a:t>สาขาวิชา</a:t>
            </a:r>
            <a:endParaRPr lang="th-TH" sz="3600" dirty="0">
              <a:solidFill>
                <a:srgbClr val="EDEDED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7727" r="8674" b="20"/>
          <a:stretch/>
        </p:blipFill>
        <p:spPr>
          <a:xfrm>
            <a:off x="1693184" y="788045"/>
            <a:ext cx="8518980" cy="5000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730412" y="5332186"/>
            <a:ext cx="1492781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19</a:t>
            </a:r>
            <a:endParaRPr lang="th-TH" sz="2400" b="1" dirty="0">
              <a:solidFill>
                <a:srgbClr val="FFFFCC"/>
              </a:solidFill>
            </a:endParaRPr>
          </a:p>
        </p:txBody>
      </p:sp>
      <p:grpSp>
        <p:nvGrpSpPr>
          <p:cNvPr id="9" name="กลุ่ม 14"/>
          <p:cNvGrpSpPr/>
          <p:nvPr/>
        </p:nvGrpSpPr>
        <p:grpSpPr>
          <a:xfrm>
            <a:off x="3633622" y="1608746"/>
            <a:ext cx="2566931" cy="797390"/>
            <a:chOff x="2302525" y="1791574"/>
            <a:chExt cx="2566931" cy="797390"/>
          </a:xfrm>
        </p:grpSpPr>
        <p:sp>
          <p:nvSpPr>
            <p:cNvPr id="10" name="ลูกศรขวาท้ายบาก 15"/>
            <p:cNvSpPr/>
            <p:nvPr/>
          </p:nvSpPr>
          <p:spPr>
            <a:xfrm flipH="1">
              <a:off x="2302525" y="1791574"/>
              <a:ext cx="2566930" cy="797390"/>
            </a:xfrm>
            <a:prstGeom prst="notchedRightArrow">
              <a:avLst/>
            </a:prstGeom>
            <a:solidFill>
              <a:srgbClr val="00FFFF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81704" y="2031060"/>
              <a:ext cx="2387752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9900CC"/>
                  </a:solidFill>
                </a:rPr>
                <a:t>สั่งพิมพ์ใบสมัคร</a:t>
              </a:r>
              <a:endParaRPr lang="th-TH" sz="2400" b="1" dirty="0">
                <a:solidFill>
                  <a:srgbClr val="9900CC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01898" y="4989374"/>
            <a:ext cx="3421432" cy="1484922"/>
            <a:chOff x="1701898" y="4989374"/>
            <a:chExt cx="3421432" cy="1484922"/>
          </a:xfrm>
        </p:grpSpPr>
        <p:sp>
          <p:nvSpPr>
            <p:cNvPr id="4" name="TextBox 3"/>
            <p:cNvSpPr txBox="1"/>
            <p:nvPr/>
          </p:nvSpPr>
          <p:spPr>
            <a:xfrm>
              <a:off x="1701898" y="5643299"/>
              <a:ext cx="3421432" cy="830997"/>
            </a:xfrm>
            <a:prstGeom prst="rect">
              <a:avLst/>
            </a:prstGeom>
            <a:solidFill>
              <a:srgbClr val="66FF33"/>
            </a:solidFill>
          </p:spPr>
          <p:txBody>
            <a:bodyPr wrap="square" rtlCol="0">
              <a:spAutoFit/>
            </a:bodyPr>
            <a:lstStyle/>
            <a:p>
              <a:r>
                <a:rPr lang="th-TH" sz="2400" dirty="0" smtClean="0">
                  <a:solidFill>
                    <a:srgbClr val="6600CC"/>
                  </a:solidFill>
                </a:rPr>
                <a:t>การสมัครหรือแก้ไขข้อมูลต้องกรอกรหัสผ่านทุกครั้ง</a:t>
              </a:r>
              <a:endParaRPr lang="th-TH" sz="2400" dirty="0">
                <a:solidFill>
                  <a:srgbClr val="6600CC"/>
                </a:solidFill>
              </a:endParaRPr>
            </a:p>
          </p:txBody>
        </p:sp>
        <p:cxnSp>
          <p:nvCxnSpPr>
            <p:cNvPr id="12" name="ลูกศรเชื่อมต่อแบบตรง 3"/>
            <p:cNvCxnSpPr/>
            <p:nvPr/>
          </p:nvCxnSpPr>
          <p:spPr>
            <a:xfrm flipH="1">
              <a:off x="2689412" y="4989374"/>
              <a:ext cx="4213" cy="644944"/>
            </a:xfrm>
            <a:prstGeom prst="straightConnector1">
              <a:avLst/>
            </a:prstGeom>
            <a:ln w="57150">
              <a:solidFill>
                <a:srgbClr val="6600CC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รูปภาพ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57" y="5638446"/>
            <a:ext cx="503277" cy="59524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772581" y="3448360"/>
            <a:ext cx="4193541" cy="1322025"/>
            <a:chOff x="1772581" y="3448360"/>
            <a:chExt cx="4193541" cy="1322025"/>
          </a:xfrm>
        </p:grpSpPr>
        <p:sp>
          <p:nvSpPr>
            <p:cNvPr id="8" name="วงรี 12"/>
            <p:cNvSpPr/>
            <p:nvPr/>
          </p:nvSpPr>
          <p:spPr>
            <a:xfrm>
              <a:off x="1772581" y="3645049"/>
              <a:ext cx="1608463" cy="989408"/>
            </a:xfrm>
            <a:prstGeom prst="ellipse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คำบรรยายภาพแบบลูกศรซ้าย 8"/>
            <p:cNvSpPr/>
            <p:nvPr/>
          </p:nvSpPr>
          <p:spPr>
            <a:xfrm>
              <a:off x="3354709" y="3448360"/>
              <a:ext cx="2610764" cy="1322025"/>
            </a:xfrm>
            <a:prstGeom prst="leftArrowCallout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70371" y="3521319"/>
              <a:ext cx="1795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solidFill>
                    <a:srgbClr val="FFFFFF"/>
                  </a:solidFill>
                </a:rPr>
                <a:t>รหัสคณะให้สอดคล้องกับชุดวิชาสอบ</a:t>
              </a:r>
              <a:endParaRPr lang="th-TH" sz="2400" b="1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" t="8193" r="8253" b="24659"/>
          <a:stretch/>
        </p:blipFill>
        <p:spPr>
          <a:xfrm>
            <a:off x="586648" y="484095"/>
            <a:ext cx="5452170" cy="5997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2200" y="1304365"/>
            <a:ext cx="57553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dirty="0" smtClean="0"/>
              <a:t>ก่อนสั่งพิมพ์ใบสมัครต้องบันทึกข้อมูล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dirty="0" smtClean="0"/>
              <a:t>พิมพ์ใบสมัครเพื่อเก็บไว้เป็นหลักฐาน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dirty="0" smtClean="0"/>
              <a:t>หลังสมัครแล้วควรเข้าล็อกอินเพื่อตรวจสอบความถูกต้องของข้อมูล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dirty="0" smtClean="0"/>
              <a:t>อนุญาตให้แก้ไขข้อมูลภายในเวลาที่กำหนดเท่านั้นและจะยึดถือเอาการแก้ไขข้อมูลครั้งสุดท้ายเป็นการสมัครที่ถูกต้องสมบูรณ์</a:t>
            </a:r>
            <a:endParaRPr lang="th-TH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00757" y="6016536"/>
            <a:ext cx="1647018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20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7317" y="0"/>
            <a:ext cx="4612342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ข้อควรระวัง</a:t>
            </a:r>
            <a:endParaRPr lang="th-TH" sz="3600" dirty="0">
              <a:solidFill>
                <a:srgbClr val="EDEDE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7909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</a:t>
            </a:r>
            <a:r>
              <a:rPr lang="th-TH" sz="3600" b="1" dirty="0">
                <a:solidFill>
                  <a:srgbClr val="EDEDED"/>
                </a:solidFill>
              </a:rPr>
              <a:t>ลงทะเบียนและขอรับรหัสผ่าน</a:t>
            </a:r>
            <a:r>
              <a:rPr lang="th-TH" sz="3600" dirty="0">
                <a:solidFill>
                  <a:srgbClr val="EDEDED"/>
                </a:solidFill>
              </a:rPr>
              <a:t> </a:t>
            </a:r>
          </a:p>
        </p:txBody>
      </p:sp>
      <p:pic>
        <p:nvPicPr>
          <p:cNvPr id="2" name="Picture 0" descr="f1.jpg"/>
          <p:cNvPicPr>
            <a:picLocks/>
          </p:cNvPicPr>
          <p:nvPr/>
        </p:nvPicPr>
        <p:blipFill rotWithShape="1">
          <a:blip r:embed="rId2" cstate="print"/>
          <a:srcRect t="1745" b="17569"/>
          <a:stretch/>
        </p:blipFill>
        <p:spPr bwMode="auto">
          <a:xfrm>
            <a:off x="1772529" y="910709"/>
            <a:ext cx="8117058" cy="5012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5974" y="6055933"/>
            <a:ext cx="632368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solidFill>
                  <a:srgbClr val="FF0000"/>
                </a:solidFill>
              </a:rPr>
              <a:t>เข้า</a:t>
            </a:r>
            <a:r>
              <a:rPr lang="en-US" sz="2800" dirty="0" smtClean="0">
                <a:solidFill>
                  <a:srgbClr val="FF0000"/>
                </a:solidFill>
              </a:rPr>
              <a:t> website : www.entrance.psu.ac.th</a:t>
            </a:r>
            <a:endParaRPr lang="th-TH" sz="2800" dirty="0">
              <a:solidFill>
                <a:srgbClr val="FF0000"/>
              </a:solidFill>
            </a:endParaRPr>
          </a:p>
        </p:txBody>
      </p:sp>
      <p:grpSp>
        <p:nvGrpSpPr>
          <p:cNvPr id="5" name="กลุ่ม 13"/>
          <p:cNvGrpSpPr/>
          <p:nvPr/>
        </p:nvGrpSpPr>
        <p:grpSpPr>
          <a:xfrm>
            <a:off x="9672674" y="2768163"/>
            <a:ext cx="1341504" cy="797391"/>
            <a:chOff x="7579603" y="2739023"/>
            <a:chExt cx="1341504" cy="797391"/>
          </a:xfrm>
        </p:grpSpPr>
        <p:sp>
          <p:nvSpPr>
            <p:cNvPr id="6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</a:rPr>
                <a:t>คลิกที่นี่</a:t>
              </a:r>
              <a:endParaRPr lang="th-TH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426806" y="5481757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1</a:t>
            </a:r>
            <a:endParaRPr lang="th-TH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852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</a:t>
            </a:r>
            <a:r>
              <a:rPr lang="th-TH" sz="3600" b="1" dirty="0">
                <a:solidFill>
                  <a:srgbClr val="EDEDED"/>
                </a:solidFill>
              </a:rPr>
              <a:t>ลงทะเบียน</a:t>
            </a:r>
            <a:endParaRPr lang="th-TH" sz="3600" dirty="0">
              <a:solidFill>
                <a:srgbClr val="EDEDED"/>
              </a:solidFill>
            </a:endParaRPr>
          </a:p>
        </p:txBody>
      </p:sp>
      <p:pic>
        <p:nvPicPr>
          <p:cNvPr id="3" name="Picture 1" descr="f2.jpg"/>
          <p:cNvPicPr/>
          <p:nvPr/>
        </p:nvPicPr>
        <p:blipFill rotWithShape="1">
          <a:blip r:embed="rId2" cstate="print"/>
          <a:srcRect t="1489" b="26905"/>
          <a:stretch/>
        </p:blipFill>
        <p:spPr bwMode="auto">
          <a:xfrm>
            <a:off x="1659988" y="824384"/>
            <a:ext cx="9101797" cy="5309130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กลุ่ม 13"/>
          <p:cNvGrpSpPr/>
          <p:nvPr/>
        </p:nvGrpSpPr>
        <p:grpSpPr>
          <a:xfrm>
            <a:off x="4428030" y="5018158"/>
            <a:ext cx="1341504" cy="797391"/>
            <a:chOff x="7579603" y="2739023"/>
            <a:chExt cx="1341504" cy="797391"/>
          </a:xfrm>
        </p:grpSpPr>
        <p:sp>
          <p:nvSpPr>
            <p:cNvPr id="5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</a:rPr>
                <a:t>คลิกที่นี่</a:t>
              </a:r>
              <a:endParaRPr lang="th-TH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495950" y="5692772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2</a:t>
            </a:r>
            <a:endParaRPr lang="th-TH" sz="24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385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>
              <a:solidFill>
                <a:srgbClr val="EDEDED"/>
              </a:solidFill>
            </a:endParaRPr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</a:t>
            </a:r>
            <a:r>
              <a:rPr lang="th-TH" sz="3600" dirty="0">
                <a:solidFill>
                  <a:srgbClr val="EDEDED"/>
                </a:solidFill>
              </a:rPr>
              <a:t>สมัครใช้งานครั้ง</a:t>
            </a:r>
            <a:r>
              <a:rPr lang="th-TH" sz="3600" dirty="0" smtClean="0">
                <a:solidFill>
                  <a:srgbClr val="EDEDED"/>
                </a:solidFill>
              </a:rPr>
              <a:t>แรก</a:t>
            </a:r>
            <a:endParaRPr lang="th-TH" sz="3600" dirty="0">
              <a:solidFill>
                <a:srgbClr val="EDEDED"/>
              </a:solidFill>
            </a:endParaRPr>
          </a:p>
        </p:txBody>
      </p:sp>
      <p:pic>
        <p:nvPicPr>
          <p:cNvPr id="3" name="Picture 2" descr="f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1092" y="836830"/>
            <a:ext cx="8921577" cy="56010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กลุ่ม 13"/>
          <p:cNvGrpSpPr/>
          <p:nvPr/>
        </p:nvGrpSpPr>
        <p:grpSpPr>
          <a:xfrm>
            <a:off x="7706530" y="5773058"/>
            <a:ext cx="1341504" cy="797391"/>
            <a:chOff x="7579603" y="2739023"/>
            <a:chExt cx="1341504" cy="797391"/>
          </a:xfrm>
        </p:grpSpPr>
        <p:sp>
          <p:nvSpPr>
            <p:cNvPr id="5" name="ลูกศรขวาท้ายบาก 10"/>
            <p:cNvSpPr/>
            <p:nvPr/>
          </p:nvSpPr>
          <p:spPr>
            <a:xfrm flipH="1">
              <a:off x="7579603" y="2739023"/>
              <a:ext cx="1341504" cy="797391"/>
            </a:xfrm>
            <a:prstGeom prst="notchedRightArrow">
              <a:avLst/>
            </a:prstGeom>
            <a:solidFill>
              <a:srgbClr val="FFFF00"/>
            </a:solidFill>
            <a:ln w="285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73245" y="2978509"/>
              <a:ext cx="1123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 smtClean="0">
                  <a:solidFill>
                    <a:srgbClr val="FF0000"/>
                  </a:solidFill>
                </a:rPr>
                <a:t>คลิกที่นี่</a:t>
              </a:r>
              <a:endParaRPr lang="th-TH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36896" y="6002706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3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8" name="วงรี 1"/>
          <p:cNvSpPr/>
          <p:nvPr/>
        </p:nvSpPr>
        <p:spPr>
          <a:xfrm>
            <a:off x="3766280" y="5022799"/>
            <a:ext cx="1311007" cy="3745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n w="381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034" y="1492623"/>
            <a:ext cx="9829801" cy="353943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</a:rPr>
              <a:t>1. </a:t>
            </a:r>
            <a:r>
              <a:rPr lang="th-TH" sz="3200" dirty="0" smtClean="0">
                <a:solidFill>
                  <a:srgbClr val="0000CC"/>
                </a:solidFill>
              </a:rPr>
              <a:t>ระบบจะให้กรอกเลขประชาชน </a:t>
            </a:r>
            <a:r>
              <a:rPr lang="en-US" sz="3200" dirty="0" smtClean="0">
                <a:solidFill>
                  <a:srgbClr val="0000CC"/>
                </a:solidFill>
              </a:rPr>
              <a:t>.. </a:t>
            </a:r>
            <a:r>
              <a:rPr lang="th-TH" sz="3200" dirty="0" smtClean="0">
                <a:solidFill>
                  <a:srgbClr val="0000CC"/>
                </a:solidFill>
              </a:rPr>
              <a:t>เลข </a:t>
            </a:r>
            <a:r>
              <a:rPr lang="en-US" sz="3200" dirty="0" smtClean="0">
                <a:solidFill>
                  <a:srgbClr val="0000CC"/>
                </a:solidFill>
              </a:rPr>
              <a:t>13 </a:t>
            </a:r>
            <a:r>
              <a:rPr lang="th-TH" sz="3200" dirty="0" smtClean="0">
                <a:solidFill>
                  <a:srgbClr val="0000CC"/>
                </a:solidFill>
              </a:rPr>
              <a:t>หลัก </a:t>
            </a:r>
            <a:r>
              <a:rPr lang="en-US" sz="3200" dirty="0" smtClean="0">
                <a:solidFill>
                  <a:srgbClr val="0000CC"/>
                </a:solidFill>
              </a:rPr>
              <a:t>..</a:t>
            </a:r>
            <a:endParaRPr lang="th-TH" sz="3200" dirty="0" smtClean="0">
              <a:solidFill>
                <a:srgbClr val="0000CC"/>
              </a:solidFill>
            </a:endParaRPr>
          </a:p>
          <a:p>
            <a:endParaRPr lang="th-TH" sz="3200" dirty="0">
              <a:solidFill>
                <a:srgbClr val="0000CC"/>
              </a:solidFill>
            </a:endParaRPr>
          </a:p>
          <a:p>
            <a:r>
              <a:rPr lang="en-US" sz="3200" dirty="0" smtClean="0">
                <a:solidFill>
                  <a:srgbClr val="0000CC"/>
                </a:solidFill>
              </a:rPr>
              <a:t>2.  </a:t>
            </a:r>
            <a:r>
              <a:rPr lang="th-TH" sz="3200" dirty="0" smtClean="0">
                <a:solidFill>
                  <a:srgbClr val="0000CC"/>
                </a:solidFill>
              </a:rPr>
              <a:t>ถ้าได้ลงทะเบียนกับ </a:t>
            </a:r>
            <a:r>
              <a:rPr lang="th-TH" sz="3200" dirty="0" err="1" smtClean="0">
                <a:solidFill>
                  <a:srgbClr val="0000CC"/>
                </a:solidFill>
              </a:rPr>
              <a:t>ทปอ</a:t>
            </a:r>
            <a:r>
              <a:rPr lang="th-TH" sz="3200" dirty="0" smtClean="0">
                <a:solidFill>
                  <a:srgbClr val="0000CC"/>
                </a:solidFill>
              </a:rPr>
              <a:t> </a:t>
            </a:r>
            <a:r>
              <a:rPr lang="th-TH" sz="3200" smtClean="0">
                <a:solidFill>
                  <a:srgbClr val="0000CC"/>
                </a:solidFill>
              </a:rPr>
              <a:t>แล้ว</a:t>
            </a:r>
            <a:r>
              <a:rPr lang="th-TH" sz="3200" smtClean="0">
                <a:solidFill>
                  <a:srgbClr val="0000CC"/>
                </a:solidFill>
              </a:rPr>
              <a:t>จะเข้าระบบกรอก</a:t>
            </a:r>
            <a:r>
              <a:rPr lang="th-TH" sz="3200" dirty="0" smtClean="0">
                <a:solidFill>
                  <a:srgbClr val="0000CC"/>
                </a:solidFill>
              </a:rPr>
              <a:t>ข้อมูลเพื่อลงทะเบียนกับระบบ</a:t>
            </a:r>
            <a:r>
              <a:rPr lang="th-TH" sz="3200" smtClean="0">
                <a:solidFill>
                  <a:srgbClr val="0000CC"/>
                </a:solidFill>
              </a:rPr>
              <a:t>สอบ</a:t>
            </a:r>
            <a:r>
              <a:rPr lang="th-TH" sz="3200" smtClean="0">
                <a:solidFill>
                  <a:srgbClr val="0000CC"/>
                </a:solidFill>
              </a:rPr>
              <a:t>ตรง มอ</a:t>
            </a:r>
            <a:endParaRPr lang="th-TH" sz="3200" dirty="0" smtClean="0">
              <a:solidFill>
                <a:srgbClr val="0000CC"/>
              </a:solidFill>
            </a:endParaRPr>
          </a:p>
          <a:p>
            <a:endParaRPr lang="th-TH" sz="3200" dirty="0">
              <a:solidFill>
                <a:srgbClr val="0000CC"/>
              </a:solidFill>
            </a:endParaRPr>
          </a:p>
          <a:p>
            <a:r>
              <a:rPr lang="en-US" sz="3200" dirty="0" smtClean="0">
                <a:solidFill>
                  <a:srgbClr val="0000CC"/>
                </a:solidFill>
              </a:rPr>
              <a:t>3.  </a:t>
            </a:r>
            <a:r>
              <a:rPr lang="th-TH" sz="3200" dirty="0" smtClean="0">
                <a:solidFill>
                  <a:srgbClr val="0000CC"/>
                </a:solidFill>
              </a:rPr>
              <a:t>แต่ถ้ายังไม่ลงทะเบียนกับ </a:t>
            </a:r>
            <a:r>
              <a:rPr lang="th-TH" sz="3200" dirty="0" err="1" smtClean="0">
                <a:solidFill>
                  <a:srgbClr val="0000CC"/>
                </a:solidFill>
              </a:rPr>
              <a:t>ทปอ</a:t>
            </a:r>
            <a:r>
              <a:rPr lang="th-TH" sz="3200" dirty="0" smtClean="0">
                <a:solidFill>
                  <a:srgbClr val="0000CC"/>
                </a:solidFill>
              </a:rPr>
              <a:t> ระบบจะให้ไปลงทะเบียนที่ </a:t>
            </a:r>
            <a:r>
              <a:rPr lang="en-US" sz="3200" dirty="0" smtClean="0">
                <a:solidFill>
                  <a:srgbClr val="0000CC"/>
                </a:solidFill>
              </a:rPr>
              <a:t>www.mytcas.com</a:t>
            </a:r>
            <a:endParaRPr lang="th-TH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3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9221117" cy="923330"/>
          </a:xfrm>
          <a:prstGeom prst="rect">
            <a:avLst/>
          </a:prstGeom>
          <a:solidFill>
            <a:srgbClr val="1D3B6D"/>
          </a:solidFill>
        </p:spPr>
        <p:txBody>
          <a:bodyPr wrap="square" rtlCol="0">
            <a:spAutoFit/>
          </a:bodyPr>
          <a:lstStyle/>
          <a:p>
            <a:pPr algn="ctr"/>
            <a:endParaRPr lang="th-TH" b="1" dirty="0" smtClean="0"/>
          </a:p>
          <a:p>
            <a:pPr algn="ctr"/>
            <a:r>
              <a:rPr lang="th-TH" sz="3600" b="1" dirty="0" smtClean="0">
                <a:solidFill>
                  <a:srgbClr val="EDEDED"/>
                </a:solidFill>
              </a:rPr>
              <a:t>การกรอกข้อมูลเพื่อลงทะเบียน</a:t>
            </a:r>
            <a:endParaRPr lang="th-TH" sz="3600" dirty="0">
              <a:solidFill>
                <a:srgbClr val="EDEDED"/>
              </a:solidFill>
            </a:endParaRPr>
          </a:p>
        </p:txBody>
      </p:sp>
      <p:pic>
        <p:nvPicPr>
          <p:cNvPr id="3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9"/>
          <a:stretch/>
        </p:blipFill>
        <p:spPr>
          <a:xfrm>
            <a:off x="2570205" y="834221"/>
            <a:ext cx="6709719" cy="5434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69295" y="5805625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4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5" name="วงรี 2"/>
          <p:cNvSpPr/>
          <p:nvPr/>
        </p:nvSpPr>
        <p:spPr>
          <a:xfrm>
            <a:off x="5224227" y="5478062"/>
            <a:ext cx="1633772" cy="490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6.jpg"/>
          <p:cNvPicPr/>
          <p:nvPr/>
        </p:nvPicPr>
        <p:blipFill rotWithShape="1">
          <a:blip r:embed="rId2" cstate="print"/>
          <a:srcRect l="865" t="1970" r="55184" b="5136"/>
          <a:stretch/>
        </p:blipFill>
        <p:spPr bwMode="auto">
          <a:xfrm>
            <a:off x="6598785" y="794226"/>
            <a:ext cx="4214361" cy="4677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703" y="5464623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4</a:t>
            </a:r>
            <a:endParaRPr lang="th-TH" sz="2400" b="1" dirty="0">
              <a:solidFill>
                <a:srgbClr val="FFFFCC"/>
              </a:solidFill>
            </a:endParaRPr>
          </a:p>
        </p:txBody>
      </p:sp>
      <p:pic>
        <p:nvPicPr>
          <p:cNvPr id="3" name="Picture 4" descr="f5.jpg"/>
          <p:cNvPicPr/>
          <p:nvPr/>
        </p:nvPicPr>
        <p:blipFill rotWithShape="1">
          <a:blip r:embed="rId3" cstate="print"/>
          <a:srcRect l="969" t="3631" r="437" b="3365"/>
          <a:stretch/>
        </p:blipFill>
        <p:spPr bwMode="auto">
          <a:xfrm>
            <a:off x="1001487" y="775958"/>
            <a:ext cx="5588000" cy="5131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กลุ่ม 3"/>
          <p:cNvGrpSpPr/>
          <p:nvPr/>
        </p:nvGrpSpPr>
        <p:grpSpPr>
          <a:xfrm>
            <a:off x="4061025" y="2242369"/>
            <a:ext cx="4296579" cy="1619480"/>
            <a:chOff x="2798283" y="2126255"/>
            <a:chExt cx="4296579" cy="1619480"/>
          </a:xfrm>
        </p:grpSpPr>
        <p:sp>
          <p:nvSpPr>
            <p:cNvPr id="6" name="ลูกศรซ้าย-ขวา 1"/>
            <p:cNvSpPr/>
            <p:nvPr/>
          </p:nvSpPr>
          <p:spPr>
            <a:xfrm>
              <a:off x="2798283" y="2126255"/>
              <a:ext cx="4296579" cy="1619480"/>
            </a:xfrm>
            <a:prstGeom prst="leftRightArrow">
              <a:avLst/>
            </a:prstGeom>
            <a:solidFill>
              <a:srgbClr val="FFCC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6163" y="2601811"/>
              <a:ext cx="39164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000" dirty="0" smtClean="0">
                  <a:solidFill>
                    <a:srgbClr val="6600CC"/>
                  </a:solidFill>
                </a:rPr>
                <a:t>กรอกข้อมูลให้ถูกต้องและครบถ้วนโดยเฉพาะที่เครื่องหมายดอกจัน</a:t>
              </a:r>
              <a:endParaRPr lang="th-TH" sz="2000" dirty="0">
                <a:solidFill>
                  <a:srgbClr val="66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lmaris\Downloads\f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2030" r="8781" b="3734"/>
          <a:stretch/>
        </p:blipFill>
        <p:spPr bwMode="auto">
          <a:xfrm>
            <a:off x="2212423" y="718719"/>
            <a:ext cx="7613747" cy="552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21899" y="5770743"/>
            <a:ext cx="1305496" cy="461665"/>
          </a:xfrm>
          <a:prstGeom prst="rect">
            <a:avLst/>
          </a:prstGeom>
          <a:solidFill>
            <a:srgbClr val="CC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FFCC"/>
                </a:solidFill>
              </a:rPr>
              <a:t>รูปที่ 4</a:t>
            </a:r>
            <a:endParaRPr lang="th-TH" sz="2400" b="1" dirty="0">
              <a:solidFill>
                <a:srgbClr val="FFFFCC"/>
              </a:solidFill>
            </a:endParaRPr>
          </a:p>
        </p:txBody>
      </p:sp>
      <p:sp>
        <p:nvSpPr>
          <p:cNvPr id="4" name="ลูกศรขวา 1"/>
          <p:cNvSpPr/>
          <p:nvPr/>
        </p:nvSpPr>
        <p:spPr>
          <a:xfrm>
            <a:off x="4344843" y="1224971"/>
            <a:ext cx="1057619" cy="3194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SU">
      <a:dk1>
        <a:srgbClr val="FFFFFF"/>
      </a:dk1>
      <a:lt1>
        <a:srgbClr val="1D3B6D"/>
      </a:lt1>
      <a:dk2>
        <a:srgbClr val="FFFFFF"/>
      </a:dk2>
      <a:lt2>
        <a:srgbClr val="1D3B6D"/>
      </a:lt2>
      <a:accent1>
        <a:srgbClr val="406CB3"/>
      </a:accent1>
      <a:accent2>
        <a:srgbClr val="0190BA"/>
      </a:accent2>
      <a:accent3>
        <a:srgbClr val="52B3E6"/>
      </a:accent3>
      <a:accent4>
        <a:srgbClr val="5CC5E5"/>
      </a:accent4>
      <a:accent5>
        <a:srgbClr val="4472C4"/>
      </a:accent5>
      <a:accent6>
        <a:srgbClr val="C9C6DC"/>
      </a:accent6>
      <a:hlink>
        <a:srgbClr val="0190BA"/>
      </a:hlink>
      <a:folHlink>
        <a:srgbClr val="C9C6DC"/>
      </a:folHlink>
    </a:clrScheme>
    <a:fontScheme name="PSU Stidi">
      <a:majorFont>
        <a:latin typeface="PSU Stidti"/>
        <a:ea typeface=""/>
        <a:cs typeface="PSU Stidti"/>
      </a:majorFont>
      <a:minorFont>
        <a:latin typeface="PSU Stidti"/>
        <a:ea typeface=""/>
        <a:cs typeface="PSU Stidt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551</Words>
  <Application>Microsoft Office PowerPoint</Application>
  <PresentationFormat>กำหนดเอง</PresentationFormat>
  <Paragraphs>108</Paragraphs>
  <Slides>27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33" baseType="lpstr">
      <vt:lpstr>Arial</vt:lpstr>
      <vt:lpstr>Angsana New</vt:lpstr>
      <vt:lpstr>Calibri</vt:lpstr>
      <vt:lpstr>PSU Stidti</vt:lpstr>
      <vt:lpstr>PSU Stidti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Kattika Tanyong</dc:creator>
  <cp:lastModifiedBy>Crosis</cp:lastModifiedBy>
  <cp:revision>52</cp:revision>
  <dcterms:created xsi:type="dcterms:W3CDTF">2018-04-27T11:52:02Z</dcterms:created>
  <dcterms:modified xsi:type="dcterms:W3CDTF">2018-10-31T03:41:41Z</dcterms:modified>
</cp:coreProperties>
</file>