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media/image21.jpg" ContentType="image/jp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65"/>
  </p:notesMasterIdLst>
  <p:sldIdLst>
    <p:sldId id="323" r:id="rId3"/>
    <p:sldId id="274" r:id="rId4"/>
    <p:sldId id="268" r:id="rId5"/>
    <p:sldId id="277" r:id="rId6"/>
    <p:sldId id="270" r:id="rId7"/>
    <p:sldId id="272" r:id="rId8"/>
    <p:sldId id="276" r:id="rId9"/>
    <p:sldId id="257" r:id="rId10"/>
    <p:sldId id="284" r:id="rId11"/>
    <p:sldId id="285" r:id="rId12"/>
    <p:sldId id="273" r:id="rId13"/>
    <p:sldId id="278" r:id="rId14"/>
    <p:sldId id="315" r:id="rId15"/>
    <p:sldId id="296" r:id="rId16"/>
    <p:sldId id="295" r:id="rId17"/>
    <p:sldId id="297" r:id="rId18"/>
    <p:sldId id="298" r:id="rId19"/>
    <p:sldId id="300" r:id="rId20"/>
    <p:sldId id="301" r:id="rId21"/>
    <p:sldId id="304" r:id="rId22"/>
    <p:sldId id="305" r:id="rId23"/>
    <p:sldId id="308" r:id="rId24"/>
    <p:sldId id="280" r:id="rId25"/>
    <p:sldId id="322" r:id="rId26"/>
    <p:sldId id="306" r:id="rId27"/>
    <p:sldId id="283" r:id="rId28"/>
    <p:sldId id="316" r:id="rId29"/>
    <p:sldId id="319" r:id="rId30"/>
    <p:sldId id="320" r:id="rId31"/>
    <p:sldId id="314" r:id="rId32"/>
    <p:sldId id="317" r:id="rId33"/>
    <p:sldId id="318" r:id="rId34"/>
    <p:sldId id="265" r:id="rId35"/>
    <p:sldId id="321" r:id="rId36"/>
    <p:sldId id="325" r:id="rId37"/>
    <p:sldId id="326" r:id="rId38"/>
    <p:sldId id="327" r:id="rId39"/>
    <p:sldId id="328" r:id="rId40"/>
    <p:sldId id="324" r:id="rId41"/>
    <p:sldId id="329" r:id="rId42"/>
    <p:sldId id="330" r:id="rId43"/>
    <p:sldId id="331" r:id="rId44"/>
    <p:sldId id="332" r:id="rId45"/>
    <p:sldId id="333" r:id="rId46"/>
    <p:sldId id="335" r:id="rId47"/>
    <p:sldId id="336" r:id="rId48"/>
    <p:sldId id="334" r:id="rId49"/>
    <p:sldId id="337" r:id="rId50"/>
    <p:sldId id="338" r:id="rId51"/>
    <p:sldId id="339" r:id="rId52"/>
    <p:sldId id="340" r:id="rId53"/>
    <p:sldId id="341" r:id="rId54"/>
    <p:sldId id="342" r:id="rId55"/>
    <p:sldId id="343" r:id="rId56"/>
    <p:sldId id="344" r:id="rId57"/>
    <p:sldId id="345" r:id="rId58"/>
    <p:sldId id="346" r:id="rId59"/>
    <p:sldId id="347" r:id="rId60"/>
    <p:sldId id="348" r:id="rId61"/>
    <p:sldId id="349" r:id="rId62"/>
    <p:sldId id="350" r:id="rId63"/>
    <p:sldId id="351" r:id="rId64"/>
  </p:sldIdLst>
  <p:sldSz cx="9906000" cy="6858000" type="A4"/>
  <p:notesSz cx="9144000" cy="6858000"/>
  <p:defaultTextStyle>
    <a:defPPr>
      <a:defRPr lang="ko-KR"/>
    </a:defPPr>
    <a:lvl1pPr marL="0" algn="l" defTabSz="1072866" rtl="0" eaLnBrk="1" latinLnBrk="1" hangingPunct="1">
      <a:defRPr sz="2112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1" hangingPunct="1">
      <a:defRPr sz="2112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1" hangingPunct="1">
      <a:defRPr sz="2112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1" hangingPunct="1">
      <a:defRPr sz="2112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1" hangingPunct="1">
      <a:defRPr sz="2112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1" hangingPunct="1">
      <a:defRPr sz="2112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1" hangingPunct="1">
      <a:defRPr sz="2112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1" hangingPunct="1">
      <a:defRPr sz="2112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1" hangingPunct="1">
      <a:defRPr sz="21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58B"/>
    <a:srgbClr val="0D3285"/>
    <a:srgbClr val="3D597B"/>
    <a:srgbClr val="2F455F"/>
    <a:srgbClr val="334B67"/>
    <a:srgbClr val="446388"/>
    <a:srgbClr val="059972"/>
    <a:srgbClr val="06AA7F"/>
    <a:srgbClr val="047054"/>
    <a:srgbClr val="047A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 autoAdjust="0"/>
    <p:restoredTop sz="94925" autoAdjust="0"/>
  </p:normalViewPr>
  <p:slideViewPr>
    <p:cSldViewPr>
      <p:cViewPr varScale="1">
        <p:scale>
          <a:sx n="92" d="100"/>
          <a:sy n="92" d="100"/>
        </p:scale>
        <p:origin x="1560" y="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-12727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7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E2E3B5-9397-480D-8F2D-6B3D6009FFC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BB48827-4C06-4B98-B7EF-C90E59225743}">
      <dgm:prSet phldrT="[Text]" custT="1"/>
      <dgm:spPr/>
      <dgm:t>
        <a:bodyPr/>
        <a:lstStyle/>
        <a:p>
          <a:r>
            <a: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กรรมการตรวจสอบข้อเท็จจริง </a:t>
          </a:r>
          <a:r>
            <a:rPr lang="en-US" sz="24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TCAS61 </a:t>
          </a:r>
          <a:r>
            <a: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                                           </a:t>
          </a:r>
          <a:r>
            <a:rPr lang="th-TH" sz="2400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ศ.ดร.สมคิด เลิศไพฑูรย์     </a:t>
          </a:r>
          <a:r>
            <a: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ประธาน</a:t>
          </a:r>
          <a:endParaRPr lang="en-US" sz="24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9B7A4E6-761F-4C65-A66F-27A2743D55B0}" type="parTrans" cxnId="{EF522F68-F4CE-40A1-B80A-B58BCDF76AC7}">
      <dgm:prSet/>
      <dgm:spPr/>
      <dgm:t>
        <a:bodyPr/>
        <a:lstStyle/>
        <a:p>
          <a:endParaRPr lang="en-US"/>
        </a:p>
      </dgm:t>
    </dgm:pt>
    <dgm:pt modelId="{01EACE79-C508-48D8-BAF9-C7FAB8CCD2A4}" type="sibTrans" cxnId="{EF522F68-F4CE-40A1-B80A-B58BCDF76AC7}">
      <dgm:prSet/>
      <dgm:spPr/>
      <dgm:t>
        <a:bodyPr/>
        <a:lstStyle/>
        <a:p>
          <a:endParaRPr lang="en-US"/>
        </a:p>
      </dgm:t>
    </dgm:pt>
    <dgm:pt modelId="{016C5B83-96CA-426F-8949-54EC493FB897}">
      <dgm:prSet phldrT="[Text]" custT="1"/>
      <dgm:spPr/>
      <dgm:t>
        <a:bodyPr/>
        <a:lstStyle/>
        <a:p>
          <a:r>
            <a: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กรรมการพัฒนาระบบ </a:t>
          </a:r>
          <a:r>
            <a:rPr lang="en-US" sz="24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TCAS62 </a:t>
          </a:r>
          <a:r>
            <a: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                       </a:t>
          </a:r>
          <a:r>
            <a:rPr lang="th-TH" sz="2400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รศ.ดร.ชูศักดิ์ ลิ่มสกุล                      </a:t>
          </a:r>
          <a:r>
            <a: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ประธาน</a:t>
          </a:r>
          <a:endParaRPr lang="en-US" sz="24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CE75672-65AE-4212-8FF1-FE10D596247C}" type="parTrans" cxnId="{2E7F59A7-C610-4F78-B083-C992A3EE769E}">
      <dgm:prSet/>
      <dgm:spPr/>
      <dgm:t>
        <a:bodyPr/>
        <a:lstStyle/>
        <a:p>
          <a:endParaRPr lang="en-US"/>
        </a:p>
      </dgm:t>
    </dgm:pt>
    <dgm:pt modelId="{1C2A60F7-19A8-4B7C-97CA-9D5A82DDBD2E}" type="sibTrans" cxnId="{2E7F59A7-C610-4F78-B083-C992A3EE769E}">
      <dgm:prSet/>
      <dgm:spPr/>
      <dgm:t>
        <a:bodyPr/>
        <a:lstStyle/>
        <a:p>
          <a:endParaRPr lang="en-US"/>
        </a:p>
      </dgm:t>
    </dgm:pt>
    <dgm:pt modelId="{4FEAA47F-07C2-4AD0-BCEE-749FE4AE9E6A}">
      <dgm:prSet phldrT="[Text]" custT="1"/>
      <dgm:spPr/>
      <dgm:t>
        <a:bodyPr/>
        <a:lstStyle/>
        <a:p>
          <a:r>
            <a: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กรรมการพัฒนาระบบสารสนเทศ </a:t>
          </a:r>
          <a:r>
            <a:rPr lang="en-US" sz="24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TCAS62 </a:t>
          </a:r>
          <a:r>
            <a: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                                         </a:t>
          </a:r>
          <a:r>
            <a:rPr lang="th-TH" sz="2400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รศ.ดร.นพ.ชัยเลิศ พิชิตพรชัย </a:t>
          </a:r>
          <a:r>
            <a: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ประธาน</a:t>
          </a:r>
          <a:endParaRPr lang="en-US" sz="24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F363395-1C08-497C-B212-8621D87298F8}" type="parTrans" cxnId="{968497CF-5A60-4387-91B6-0C40595A2CF8}">
      <dgm:prSet/>
      <dgm:spPr/>
      <dgm:t>
        <a:bodyPr/>
        <a:lstStyle/>
        <a:p>
          <a:endParaRPr lang="en-US"/>
        </a:p>
      </dgm:t>
    </dgm:pt>
    <dgm:pt modelId="{4638252C-87E7-40FB-A2E1-BA1B894ABA63}" type="sibTrans" cxnId="{968497CF-5A60-4387-91B6-0C40595A2CF8}">
      <dgm:prSet/>
      <dgm:spPr/>
      <dgm:t>
        <a:bodyPr/>
        <a:lstStyle/>
        <a:p>
          <a:endParaRPr lang="en-US"/>
        </a:p>
      </dgm:t>
    </dgm:pt>
    <dgm:pt modelId="{017FB3D3-3544-4EA4-BD06-A84EFA44E3BB}" type="pres">
      <dgm:prSet presAssocID="{BCE2E3B5-9397-480D-8F2D-6B3D6009FFCA}" presName="arrowDiagram" presStyleCnt="0">
        <dgm:presLayoutVars>
          <dgm:chMax val="5"/>
          <dgm:dir/>
          <dgm:resizeHandles val="exact"/>
        </dgm:presLayoutVars>
      </dgm:prSet>
      <dgm:spPr/>
    </dgm:pt>
    <dgm:pt modelId="{7FECE15B-2869-43C1-A0C6-C373F83C0152}" type="pres">
      <dgm:prSet presAssocID="{BCE2E3B5-9397-480D-8F2D-6B3D6009FFCA}" presName="arrow" presStyleLbl="bgShp" presStyleIdx="0" presStyleCnt="1" custLinFactNeighborX="-489" custLinFactNeighborY="-493"/>
      <dgm:spPr/>
    </dgm:pt>
    <dgm:pt modelId="{95CC8B57-94E3-4D7D-A70A-6EAE1FF24BFB}" type="pres">
      <dgm:prSet presAssocID="{BCE2E3B5-9397-480D-8F2D-6B3D6009FFCA}" presName="arrowDiagram3" presStyleCnt="0"/>
      <dgm:spPr/>
    </dgm:pt>
    <dgm:pt modelId="{AEC55BD8-60CA-436D-AA25-B9B729E2213D}" type="pres">
      <dgm:prSet presAssocID="{7BB48827-4C06-4B98-B7EF-C90E59225743}" presName="bullet3a" presStyleLbl="node1" presStyleIdx="0" presStyleCnt="3"/>
      <dgm:spPr/>
    </dgm:pt>
    <dgm:pt modelId="{BB39D452-E1E8-4E6E-AEF9-CB6BE8A9AC67}" type="pres">
      <dgm:prSet presAssocID="{7BB48827-4C06-4B98-B7EF-C90E59225743}" presName="textBox3a" presStyleLbl="revTx" presStyleIdx="0" presStyleCnt="3" custScaleX="178594" custScaleY="83112" custLinFactNeighborX="40558" custLinFactNeighborY="-95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FA798-69E5-4BCA-80C1-3BA63C43411D}" type="pres">
      <dgm:prSet presAssocID="{016C5B83-96CA-426F-8949-54EC493FB897}" presName="bullet3b" presStyleLbl="node1" presStyleIdx="1" presStyleCnt="3"/>
      <dgm:spPr/>
    </dgm:pt>
    <dgm:pt modelId="{30192180-229C-4B33-A423-0E6F391F4864}" type="pres">
      <dgm:prSet presAssocID="{016C5B83-96CA-426F-8949-54EC493FB897}" presName="textBox3b" presStyleLbl="revTx" presStyleIdx="1" presStyleCnt="3" custScaleX="196872" custScaleY="44942" custLinFactNeighborX="-14167" custLinFactNeighborY="-836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B24125-A22C-45D1-A025-20D9F5059BFA}" type="pres">
      <dgm:prSet presAssocID="{4FEAA47F-07C2-4AD0-BCEE-749FE4AE9E6A}" presName="bullet3c" presStyleLbl="node1" presStyleIdx="2" presStyleCnt="3"/>
      <dgm:spPr/>
    </dgm:pt>
    <dgm:pt modelId="{16197123-69A8-4679-ACC4-4DC16F317191}" type="pres">
      <dgm:prSet presAssocID="{4FEAA47F-07C2-4AD0-BCEE-749FE4AE9E6A}" presName="textBox3c" presStyleLbl="revTx" presStyleIdx="2" presStyleCnt="3" custScaleX="178438" custScaleY="540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522F68-F4CE-40A1-B80A-B58BCDF76AC7}" srcId="{BCE2E3B5-9397-480D-8F2D-6B3D6009FFCA}" destId="{7BB48827-4C06-4B98-B7EF-C90E59225743}" srcOrd="0" destOrd="0" parTransId="{79B7A4E6-761F-4C65-A66F-27A2743D55B0}" sibTransId="{01EACE79-C508-48D8-BAF9-C7FAB8CCD2A4}"/>
    <dgm:cxn modelId="{599B987A-2403-4EA5-A738-079BC7F68B20}" type="presOf" srcId="{BCE2E3B5-9397-480D-8F2D-6B3D6009FFCA}" destId="{017FB3D3-3544-4EA4-BD06-A84EFA44E3BB}" srcOrd="0" destOrd="0" presId="urn:microsoft.com/office/officeart/2005/8/layout/arrow2"/>
    <dgm:cxn modelId="{4398CB73-9C10-4C0E-B307-86FF9B6B031A}" type="presOf" srcId="{016C5B83-96CA-426F-8949-54EC493FB897}" destId="{30192180-229C-4B33-A423-0E6F391F4864}" srcOrd="0" destOrd="0" presId="urn:microsoft.com/office/officeart/2005/8/layout/arrow2"/>
    <dgm:cxn modelId="{968497CF-5A60-4387-91B6-0C40595A2CF8}" srcId="{BCE2E3B5-9397-480D-8F2D-6B3D6009FFCA}" destId="{4FEAA47F-07C2-4AD0-BCEE-749FE4AE9E6A}" srcOrd="2" destOrd="0" parTransId="{DF363395-1C08-497C-B212-8621D87298F8}" sibTransId="{4638252C-87E7-40FB-A2E1-BA1B894ABA63}"/>
    <dgm:cxn modelId="{A0E862AB-F2EC-4D01-A66F-89110029139C}" type="presOf" srcId="{7BB48827-4C06-4B98-B7EF-C90E59225743}" destId="{BB39D452-E1E8-4E6E-AEF9-CB6BE8A9AC67}" srcOrd="0" destOrd="0" presId="urn:microsoft.com/office/officeart/2005/8/layout/arrow2"/>
    <dgm:cxn modelId="{02F20C2E-A9EC-423B-92D7-64AAF7CD8F6B}" type="presOf" srcId="{4FEAA47F-07C2-4AD0-BCEE-749FE4AE9E6A}" destId="{16197123-69A8-4679-ACC4-4DC16F317191}" srcOrd="0" destOrd="0" presId="urn:microsoft.com/office/officeart/2005/8/layout/arrow2"/>
    <dgm:cxn modelId="{2E7F59A7-C610-4F78-B083-C992A3EE769E}" srcId="{BCE2E3B5-9397-480D-8F2D-6B3D6009FFCA}" destId="{016C5B83-96CA-426F-8949-54EC493FB897}" srcOrd="1" destOrd="0" parTransId="{FCE75672-65AE-4212-8FF1-FE10D596247C}" sibTransId="{1C2A60F7-19A8-4B7C-97CA-9D5A82DDBD2E}"/>
    <dgm:cxn modelId="{0C02A8ED-1468-442F-BB61-395F60CA26BF}" type="presParOf" srcId="{017FB3D3-3544-4EA4-BD06-A84EFA44E3BB}" destId="{7FECE15B-2869-43C1-A0C6-C373F83C0152}" srcOrd="0" destOrd="0" presId="urn:microsoft.com/office/officeart/2005/8/layout/arrow2"/>
    <dgm:cxn modelId="{310A0F8F-9FEF-418C-B5B3-DFAA0AF39891}" type="presParOf" srcId="{017FB3D3-3544-4EA4-BD06-A84EFA44E3BB}" destId="{95CC8B57-94E3-4D7D-A70A-6EAE1FF24BFB}" srcOrd="1" destOrd="0" presId="urn:microsoft.com/office/officeart/2005/8/layout/arrow2"/>
    <dgm:cxn modelId="{D019D73D-C864-4508-91FD-AA5C5F07A6B1}" type="presParOf" srcId="{95CC8B57-94E3-4D7D-A70A-6EAE1FF24BFB}" destId="{AEC55BD8-60CA-436D-AA25-B9B729E2213D}" srcOrd="0" destOrd="0" presId="urn:microsoft.com/office/officeart/2005/8/layout/arrow2"/>
    <dgm:cxn modelId="{35A1EC9C-5BC6-44A7-A76A-BB53A9085299}" type="presParOf" srcId="{95CC8B57-94E3-4D7D-A70A-6EAE1FF24BFB}" destId="{BB39D452-E1E8-4E6E-AEF9-CB6BE8A9AC67}" srcOrd="1" destOrd="0" presId="urn:microsoft.com/office/officeart/2005/8/layout/arrow2"/>
    <dgm:cxn modelId="{D40338B4-8BE2-4691-9DBA-253BFAB861FB}" type="presParOf" srcId="{95CC8B57-94E3-4D7D-A70A-6EAE1FF24BFB}" destId="{F38FA798-69E5-4BCA-80C1-3BA63C43411D}" srcOrd="2" destOrd="0" presId="urn:microsoft.com/office/officeart/2005/8/layout/arrow2"/>
    <dgm:cxn modelId="{A7E2AC3F-F2C8-4D3A-8237-D8AABC521F35}" type="presParOf" srcId="{95CC8B57-94E3-4D7D-A70A-6EAE1FF24BFB}" destId="{30192180-229C-4B33-A423-0E6F391F4864}" srcOrd="3" destOrd="0" presId="urn:microsoft.com/office/officeart/2005/8/layout/arrow2"/>
    <dgm:cxn modelId="{AFD34E04-50E7-4FF8-9950-B7ACB269E8F3}" type="presParOf" srcId="{95CC8B57-94E3-4D7D-A70A-6EAE1FF24BFB}" destId="{ADB24125-A22C-45D1-A025-20D9F5059BFA}" srcOrd="4" destOrd="0" presId="urn:microsoft.com/office/officeart/2005/8/layout/arrow2"/>
    <dgm:cxn modelId="{66E488E6-3976-4558-8794-890B41F30DE6}" type="presParOf" srcId="{95CC8B57-94E3-4D7D-A70A-6EAE1FF24BFB}" destId="{16197123-69A8-4679-ACC4-4DC16F31719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0D517E-459C-4168-9AD1-8C757486841B}" type="doc">
      <dgm:prSet loTypeId="urn:microsoft.com/office/officeart/2005/8/layout/list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B85A2126-877C-4FE8-9C23-79898C4D4F79}">
      <dgm:prSet phldrT="[Text]" custT="1"/>
      <dgm:spPr/>
      <dgm:t>
        <a:bodyPr/>
        <a:lstStyle/>
        <a:p>
          <a:r>
            <a:rPr lang="en-US" sz="28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1. </a:t>
          </a:r>
          <a:r>
            <a:rPr lang="th-TH" sz="2800" b="1" dirty="0" err="1">
              <a:latin typeface="TH Sarabun New" panose="020B0500040200020003" pitchFamily="34" charset="-34"/>
              <a:cs typeface="TH Sarabun New" panose="020B0500040200020003" pitchFamily="34" charset="-34"/>
            </a:rPr>
            <a:t>ทป</a:t>
          </a:r>
          <a:r>
            <a:rPr lang="th-TH" sz="28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อ.จะยึดนักเรียนเป็นศูนย์กลาง </a:t>
          </a:r>
          <a:endParaRPr lang="en-US" sz="28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8DAC35A-BD9D-4212-AD5C-A9413AC50FC5}" type="parTrans" cxnId="{1DE25420-86F4-48EF-89C3-F0784D710E36}">
      <dgm:prSet/>
      <dgm:spPr/>
      <dgm:t>
        <a:bodyPr/>
        <a:lstStyle/>
        <a:p>
          <a:endParaRPr lang="en-US"/>
        </a:p>
      </dgm:t>
    </dgm:pt>
    <dgm:pt modelId="{04ADA73C-1860-41D5-A194-400DE165389D}" type="sibTrans" cxnId="{1DE25420-86F4-48EF-89C3-F0784D710E36}">
      <dgm:prSet/>
      <dgm:spPr/>
      <dgm:t>
        <a:bodyPr/>
        <a:lstStyle/>
        <a:p>
          <a:endParaRPr lang="en-US"/>
        </a:p>
      </dgm:t>
    </dgm:pt>
    <dgm:pt modelId="{CD19A637-795F-484B-87DE-8F07F612DFF2}">
      <dgm:prSet phldrT="[Text]" custT="1"/>
      <dgm:spPr/>
      <dgm:t>
        <a:bodyPr/>
        <a:lstStyle/>
        <a:p>
          <a:r>
            <a:rPr lang="en-US" sz="28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2. </a:t>
          </a:r>
          <a:r>
            <a:rPr lang="th-TH" sz="28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หาแนวทางในการลดค่าใช้จ่ายในการสมัคร</a:t>
          </a:r>
          <a:r>
            <a:rPr lang="en-US" sz="28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                                              </a:t>
          </a:r>
          <a:r>
            <a:rPr lang="th-TH" sz="28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ให้มากที่สุด </a:t>
          </a:r>
          <a:endParaRPr lang="en-US" sz="28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16D6491-B9C3-41CE-9D9B-BE0859FF84D8}" type="parTrans" cxnId="{6FCF09AC-A6E9-4608-ABB8-FA519F3536F6}">
      <dgm:prSet/>
      <dgm:spPr/>
      <dgm:t>
        <a:bodyPr/>
        <a:lstStyle/>
        <a:p>
          <a:endParaRPr lang="en-US"/>
        </a:p>
      </dgm:t>
    </dgm:pt>
    <dgm:pt modelId="{3CD03739-D5F1-4AAF-83BE-E97242587144}" type="sibTrans" cxnId="{6FCF09AC-A6E9-4608-ABB8-FA519F3536F6}">
      <dgm:prSet/>
      <dgm:spPr/>
      <dgm:t>
        <a:bodyPr/>
        <a:lstStyle/>
        <a:p>
          <a:endParaRPr lang="en-US"/>
        </a:p>
      </dgm:t>
    </dgm:pt>
    <dgm:pt modelId="{E2442C13-051B-47CF-B310-C93EF3B73432}">
      <dgm:prSet phldrT="[Text]" custT="1"/>
      <dgm:spPr/>
      <dgm:t>
        <a:bodyPr/>
        <a:lstStyle/>
        <a:p>
          <a:r>
            <a:rPr lang="en-US" sz="28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3. </a:t>
          </a:r>
          <a:r>
            <a:rPr lang="th-TH" sz="28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ให้มี</a:t>
          </a:r>
          <a:r>
            <a:rPr lang="th-TH" sz="2800" b="1" dirty="0" err="1">
              <a:latin typeface="TH Sarabun New" panose="020B0500040200020003" pitchFamily="34" charset="-34"/>
              <a:cs typeface="TH Sarabun New" panose="020B0500040200020003" pitchFamily="34" charset="-34"/>
            </a:rPr>
            <a:t>การทำ</a:t>
          </a:r>
          <a:r>
            <a:rPr lang="th-TH" sz="28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ประชาพิจารณ์จากผู้มีส่วนได้ส่วนเสีย นักเรียน ผู้ปกครอง มหาวิทยาลัย และภาคประชาสังคม </a:t>
          </a:r>
          <a:endParaRPr lang="en-US" sz="28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33419EF-4727-4639-8170-96F9697AADC7}" type="parTrans" cxnId="{E613215E-BD47-4292-B230-1828B5F151E9}">
      <dgm:prSet/>
      <dgm:spPr/>
      <dgm:t>
        <a:bodyPr/>
        <a:lstStyle/>
        <a:p>
          <a:endParaRPr lang="en-US"/>
        </a:p>
      </dgm:t>
    </dgm:pt>
    <dgm:pt modelId="{0E5D9354-8E35-45CA-85D6-B98E17FDFCDD}" type="sibTrans" cxnId="{E613215E-BD47-4292-B230-1828B5F151E9}">
      <dgm:prSet/>
      <dgm:spPr/>
      <dgm:t>
        <a:bodyPr/>
        <a:lstStyle/>
        <a:p>
          <a:endParaRPr lang="en-US"/>
        </a:p>
      </dgm:t>
    </dgm:pt>
    <dgm:pt modelId="{4593ADE7-ADEA-48AC-95F0-2E0D25E009A3}" type="pres">
      <dgm:prSet presAssocID="{2E0D517E-459C-4168-9AD1-8C757486841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608782-867D-4F40-A591-D36E927F0049}" type="pres">
      <dgm:prSet presAssocID="{B85A2126-877C-4FE8-9C23-79898C4D4F79}" presName="parentLin" presStyleCnt="0"/>
      <dgm:spPr/>
    </dgm:pt>
    <dgm:pt modelId="{3EC36EF7-C557-4025-94BF-DC68CAF3DD88}" type="pres">
      <dgm:prSet presAssocID="{B85A2126-877C-4FE8-9C23-79898C4D4F7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20F4FD3-A257-4DB3-951D-3C4AFBC0A45F}" type="pres">
      <dgm:prSet presAssocID="{B85A2126-877C-4FE8-9C23-79898C4D4F79}" presName="parentText" presStyleLbl="node1" presStyleIdx="0" presStyleCnt="3" custLinFactNeighborX="-9815" custLinFactNeighborY="-15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EC09F-A121-4E0A-BEFB-D5C9CD8627FC}" type="pres">
      <dgm:prSet presAssocID="{B85A2126-877C-4FE8-9C23-79898C4D4F79}" presName="negativeSpace" presStyleCnt="0"/>
      <dgm:spPr/>
    </dgm:pt>
    <dgm:pt modelId="{A778472A-9BEF-4E37-B5DC-F21AE55D9FEE}" type="pres">
      <dgm:prSet presAssocID="{B85A2126-877C-4FE8-9C23-79898C4D4F79}" presName="childText" presStyleLbl="conFgAcc1" presStyleIdx="0" presStyleCnt="3">
        <dgm:presLayoutVars>
          <dgm:bulletEnabled val="1"/>
        </dgm:presLayoutVars>
      </dgm:prSet>
      <dgm:spPr/>
    </dgm:pt>
    <dgm:pt modelId="{13F6BAF6-6003-47D0-B5EF-541509172B53}" type="pres">
      <dgm:prSet presAssocID="{04ADA73C-1860-41D5-A194-400DE165389D}" presName="spaceBetweenRectangles" presStyleCnt="0"/>
      <dgm:spPr/>
    </dgm:pt>
    <dgm:pt modelId="{0DCEB835-BE3D-4495-91F7-2934F7535F35}" type="pres">
      <dgm:prSet presAssocID="{CD19A637-795F-484B-87DE-8F07F612DFF2}" presName="parentLin" presStyleCnt="0"/>
      <dgm:spPr/>
    </dgm:pt>
    <dgm:pt modelId="{D9F4E002-1B4E-4ECD-8535-510171460F9B}" type="pres">
      <dgm:prSet presAssocID="{CD19A637-795F-484B-87DE-8F07F612DFF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973938B-0D1B-4263-A49E-03B6F8F0EDC8}" type="pres">
      <dgm:prSet presAssocID="{CD19A637-795F-484B-87DE-8F07F612DFF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5210C-0128-4283-956C-4E4BEEB2FA17}" type="pres">
      <dgm:prSet presAssocID="{CD19A637-795F-484B-87DE-8F07F612DFF2}" presName="negativeSpace" presStyleCnt="0"/>
      <dgm:spPr/>
    </dgm:pt>
    <dgm:pt modelId="{D75379E5-DC04-4C6F-93BE-51E4444A8B56}" type="pres">
      <dgm:prSet presAssocID="{CD19A637-795F-484B-87DE-8F07F612DFF2}" presName="childText" presStyleLbl="conFgAcc1" presStyleIdx="1" presStyleCnt="3">
        <dgm:presLayoutVars>
          <dgm:bulletEnabled val="1"/>
        </dgm:presLayoutVars>
      </dgm:prSet>
      <dgm:spPr/>
    </dgm:pt>
    <dgm:pt modelId="{79C1D869-B3E4-4B96-BC7D-DC4CD6EEA19E}" type="pres">
      <dgm:prSet presAssocID="{3CD03739-D5F1-4AAF-83BE-E97242587144}" presName="spaceBetweenRectangles" presStyleCnt="0"/>
      <dgm:spPr/>
    </dgm:pt>
    <dgm:pt modelId="{1036F59A-707C-4E91-8068-B73C8305C9B0}" type="pres">
      <dgm:prSet presAssocID="{E2442C13-051B-47CF-B310-C93EF3B73432}" presName="parentLin" presStyleCnt="0"/>
      <dgm:spPr/>
    </dgm:pt>
    <dgm:pt modelId="{6A93D17E-89D7-47ED-929F-88E4AF41EEA5}" type="pres">
      <dgm:prSet presAssocID="{E2442C13-051B-47CF-B310-C93EF3B73432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87C7A068-5A41-46B3-B464-9B4B7A72DE24}" type="pres">
      <dgm:prSet presAssocID="{E2442C13-051B-47CF-B310-C93EF3B7343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038BE-C001-4376-BFA8-F6928C41B498}" type="pres">
      <dgm:prSet presAssocID="{E2442C13-051B-47CF-B310-C93EF3B73432}" presName="negativeSpace" presStyleCnt="0"/>
      <dgm:spPr/>
    </dgm:pt>
    <dgm:pt modelId="{E52D633B-79BF-4BE5-8EA7-4DE7F5F2FE79}" type="pres">
      <dgm:prSet presAssocID="{E2442C13-051B-47CF-B310-C93EF3B7343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C249471-A50E-4457-8D79-43C3E5A490F8}" type="presOf" srcId="{E2442C13-051B-47CF-B310-C93EF3B73432}" destId="{6A93D17E-89D7-47ED-929F-88E4AF41EEA5}" srcOrd="0" destOrd="0" presId="urn:microsoft.com/office/officeart/2005/8/layout/list1"/>
    <dgm:cxn modelId="{3687C0C1-FFE2-4F78-A579-CEF71169ADBE}" type="presOf" srcId="{CD19A637-795F-484B-87DE-8F07F612DFF2}" destId="{6973938B-0D1B-4263-A49E-03B6F8F0EDC8}" srcOrd="1" destOrd="0" presId="urn:microsoft.com/office/officeart/2005/8/layout/list1"/>
    <dgm:cxn modelId="{4AA1DAD8-A426-4984-B9B1-3FA483D05CE4}" type="presOf" srcId="{CD19A637-795F-484B-87DE-8F07F612DFF2}" destId="{D9F4E002-1B4E-4ECD-8535-510171460F9B}" srcOrd="0" destOrd="0" presId="urn:microsoft.com/office/officeart/2005/8/layout/list1"/>
    <dgm:cxn modelId="{7B7AC800-7F54-466B-8183-A5550067F7C5}" type="presOf" srcId="{E2442C13-051B-47CF-B310-C93EF3B73432}" destId="{87C7A068-5A41-46B3-B464-9B4B7A72DE24}" srcOrd="1" destOrd="0" presId="urn:microsoft.com/office/officeart/2005/8/layout/list1"/>
    <dgm:cxn modelId="{6FCF09AC-A6E9-4608-ABB8-FA519F3536F6}" srcId="{2E0D517E-459C-4168-9AD1-8C757486841B}" destId="{CD19A637-795F-484B-87DE-8F07F612DFF2}" srcOrd="1" destOrd="0" parTransId="{A16D6491-B9C3-41CE-9D9B-BE0859FF84D8}" sibTransId="{3CD03739-D5F1-4AAF-83BE-E97242587144}"/>
    <dgm:cxn modelId="{7C58682A-7EDA-42D5-8F91-7E4AED7E1A6E}" type="presOf" srcId="{B85A2126-877C-4FE8-9C23-79898C4D4F79}" destId="{320F4FD3-A257-4DB3-951D-3C4AFBC0A45F}" srcOrd="1" destOrd="0" presId="urn:microsoft.com/office/officeart/2005/8/layout/list1"/>
    <dgm:cxn modelId="{1DE25420-86F4-48EF-89C3-F0784D710E36}" srcId="{2E0D517E-459C-4168-9AD1-8C757486841B}" destId="{B85A2126-877C-4FE8-9C23-79898C4D4F79}" srcOrd="0" destOrd="0" parTransId="{A8DAC35A-BD9D-4212-AD5C-A9413AC50FC5}" sibTransId="{04ADA73C-1860-41D5-A194-400DE165389D}"/>
    <dgm:cxn modelId="{0A5B7569-0F70-4438-938A-959B8B169BF6}" type="presOf" srcId="{2E0D517E-459C-4168-9AD1-8C757486841B}" destId="{4593ADE7-ADEA-48AC-95F0-2E0D25E009A3}" srcOrd="0" destOrd="0" presId="urn:microsoft.com/office/officeart/2005/8/layout/list1"/>
    <dgm:cxn modelId="{E613215E-BD47-4292-B230-1828B5F151E9}" srcId="{2E0D517E-459C-4168-9AD1-8C757486841B}" destId="{E2442C13-051B-47CF-B310-C93EF3B73432}" srcOrd="2" destOrd="0" parTransId="{333419EF-4727-4639-8170-96F9697AADC7}" sibTransId="{0E5D9354-8E35-45CA-85D6-B98E17FDFCDD}"/>
    <dgm:cxn modelId="{953867DE-33C3-45B4-924F-40918AE4ECDD}" type="presOf" srcId="{B85A2126-877C-4FE8-9C23-79898C4D4F79}" destId="{3EC36EF7-C557-4025-94BF-DC68CAF3DD88}" srcOrd="0" destOrd="0" presId="urn:microsoft.com/office/officeart/2005/8/layout/list1"/>
    <dgm:cxn modelId="{44F385EC-E23A-434C-84ED-8E3A7EC84B4B}" type="presParOf" srcId="{4593ADE7-ADEA-48AC-95F0-2E0D25E009A3}" destId="{CF608782-867D-4F40-A591-D36E927F0049}" srcOrd="0" destOrd="0" presId="urn:microsoft.com/office/officeart/2005/8/layout/list1"/>
    <dgm:cxn modelId="{89584FDE-9E2F-441F-B05E-FBCB129D6947}" type="presParOf" srcId="{CF608782-867D-4F40-A591-D36E927F0049}" destId="{3EC36EF7-C557-4025-94BF-DC68CAF3DD88}" srcOrd="0" destOrd="0" presId="urn:microsoft.com/office/officeart/2005/8/layout/list1"/>
    <dgm:cxn modelId="{506AA0FB-8D90-4E09-9561-9839C8679198}" type="presParOf" srcId="{CF608782-867D-4F40-A591-D36E927F0049}" destId="{320F4FD3-A257-4DB3-951D-3C4AFBC0A45F}" srcOrd="1" destOrd="0" presId="urn:microsoft.com/office/officeart/2005/8/layout/list1"/>
    <dgm:cxn modelId="{2A00A03A-2F3A-4A41-BC9F-0BD684BAFA86}" type="presParOf" srcId="{4593ADE7-ADEA-48AC-95F0-2E0D25E009A3}" destId="{B36EC09F-A121-4E0A-BEFB-D5C9CD8627FC}" srcOrd="1" destOrd="0" presId="urn:microsoft.com/office/officeart/2005/8/layout/list1"/>
    <dgm:cxn modelId="{4D36A208-FE78-4BE9-83B6-59FC0410F9A6}" type="presParOf" srcId="{4593ADE7-ADEA-48AC-95F0-2E0D25E009A3}" destId="{A778472A-9BEF-4E37-B5DC-F21AE55D9FEE}" srcOrd="2" destOrd="0" presId="urn:microsoft.com/office/officeart/2005/8/layout/list1"/>
    <dgm:cxn modelId="{8194722B-60C8-45B6-88AB-6569AD7B4BAC}" type="presParOf" srcId="{4593ADE7-ADEA-48AC-95F0-2E0D25E009A3}" destId="{13F6BAF6-6003-47D0-B5EF-541509172B53}" srcOrd="3" destOrd="0" presId="urn:microsoft.com/office/officeart/2005/8/layout/list1"/>
    <dgm:cxn modelId="{B5FB9620-0111-41EE-9DF5-B4A881540A1B}" type="presParOf" srcId="{4593ADE7-ADEA-48AC-95F0-2E0D25E009A3}" destId="{0DCEB835-BE3D-4495-91F7-2934F7535F35}" srcOrd="4" destOrd="0" presId="urn:microsoft.com/office/officeart/2005/8/layout/list1"/>
    <dgm:cxn modelId="{063A407C-0EC3-4E7B-8F92-6F50D020E4FE}" type="presParOf" srcId="{0DCEB835-BE3D-4495-91F7-2934F7535F35}" destId="{D9F4E002-1B4E-4ECD-8535-510171460F9B}" srcOrd="0" destOrd="0" presId="urn:microsoft.com/office/officeart/2005/8/layout/list1"/>
    <dgm:cxn modelId="{983A8BEF-0C22-4C36-ADE5-56EB1C7B9E7B}" type="presParOf" srcId="{0DCEB835-BE3D-4495-91F7-2934F7535F35}" destId="{6973938B-0D1B-4263-A49E-03B6F8F0EDC8}" srcOrd="1" destOrd="0" presId="urn:microsoft.com/office/officeart/2005/8/layout/list1"/>
    <dgm:cxn modelId="{E0803D8B-B538-4D88-9727-BB7B8A69C1AF}" type="presParOf" srcId="{4593ADE7-ADEA-48AC-95F0-2E0D25E009A3}" destId="{4525210C-0128-4283-956C-4E4BEEB2FA17}" srcOrd="5" destOrd="0" presId="urn:microsoft.com/office/officeart/2005/8/layout/list1"/>
    <dgm:cxn modelId="{0A6B66FC-FF49-45FE-8EF6-3647ED1AEE7F}" type="presParOf" srcId="{4593ADE7-ADEA-48AC-95F0-2E0D25E009A3}" destId="{D75379E5-DC04-4C6F-93BE-51E4444A8B56}" srcOrd="6" destOrd="0" presId="urn:microsoft.com/office/officeart/2005/8/layout/list1"/>
    <dgm:cxn modelId="{CBA801B8-F934-49CC-9D29-5E956E38EE10}" type="presParOf" srcId="{4593ADE7-ADEA-48AC-95F0-2E0D25E009A3}" destId="{79C1D869-B3E4-4B96-BC7D-DC4CD6EEA19E}" srcOrd="7" destOrd="0" presId="urn:microsoft.com/office/officeart/2005/8/layout/list1"/>
    <dgm:cxn modelId="{16F12461-CBE2-4C1C-80BC-0D68EA6113DD}" type="presParOf" srcId="{4593ADE7-ADEA-48AC-95F0-2E0D25E009A3}" destId="{1036F59A-707C-4E91-8068-B73C8305C9B0}" srcOrd="8" destOrd="0" presId="urn:microsoft.com/office/officeart/2005/8/layout/list1"/>
    <dgm:cxn modelId="{572CE6D6-F853-4D0A-9D90-68FA0F4A5157}" type="presParOf" srcId="{1036F59A-707C-4E91-8068-B73C8305C9B0}" destId="{6A93D17E-89D7-47ED-929F-88E4AF41EEA5}" srcOrd="0" destOrd="0" presId="urn:microsoft.com/office/officeart/2005/8/layout/list1"/>
    <dgm:cxn modelId="{47E09F72-6EB6-411A-888D-2B03EA016C1A}" type="presParOf" srcId="{1036F59A-707C-4E91-8068-B73C8305C9B0}" destId="{87C7A068-5A41-46B3-B464-9B4B7A72DE24}" srcOrd="1" destOrd="0" presId="urn:microsoft.com/office/officeart/2005/8/layout/list1"/>
    <dgm:cxn modelId="{FB62E8FC-B2F6-40EB-A68F-565A5D274F01}" type="presParOf" srcId="{4593ADE7-ADEA-48AC-95F0-2E0D25E009A3}" destId="{3CF038BE-C001-4376-BFA8-F6928C41B498}" srcOrd="9" destOrd="0" presId="urn:microsoft.com/office/officeart/2005/8/layout/list1"/>
    <dgm:cxn modelId="{59E23BF6-AFA4-4D28-9A9B-A465C379B56A}" type="presParOf" srcId="{4593ADE7-ADEA-48AC-95F0-2E0D25E009A3}" destId="{E52D633B-79BF-4BE5-8EA7-4DE7F5F2FE7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139A5D-F75F-4630-897E-61139ED6AF97}" type="doc">
      <dgm:prSet loTypeId="urn:microsoft.com/office/officeart/2005/8/layout/pyramid2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1DFE9C0B-83A5-4182-A258-A6FC35E5CD58}">
      <dgm:prSet phldrT="[Text]"/>
      <dgm:spPr/>
      <dgm:t>
        <a:bodyPr/>
        <a:lstStyle/>
        <a:p>
          <a:r>
            <a:rPr lang="th-TH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นักเรียนอยู่ในห้องเรียน</a:t>
          </a:r>
        </a:p>
        <a:p>
          <a:r>
            <a:rPr lang="th-TH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จนจบภาคการศึกษา</a:t>
          </a:r>
          <a:endParaRPr lang="en-US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5E70FB3B-9101-4FCF-A805-9B745CEF3263}" type="parTrans" cxnId="{20186971-1C29-4712-8F96-01FE7D9DC264}">
      <dgm:prSet/>
      <dgm:spPr/>
      <dgm:t>
        <a:bodyPr/>
        <a:lstStyle/>
        <a:p>
          <a:endParaRPr lang="en-US"/>
        </a:p>
      </dgm:t>
    </dgm:pt>
    <dgm:pt modelId="{11717821-2E8D-452E-99EE-BFAEF8E97906}" type="sibTrans" cxnId="{20186971-1C29-4712-8F96-01FE7D9DC264}">
      <dgm:prSet/>
      <dgm:spPr/>
      <dgm:t>
        <a:bodyPr/>
        <a:lstStyle/>
        <a:p>
          <a:endParaRPr lang="en-US"/>
        </a:p>
      </dgm:t>
    </dgm:pt>
    <dgm:pt modelId="{076E8B9F-EEB4-4F9C-A975-C468145AE8A6}">
      <dgm:prSet phldrT="[Text]"/>
      <dgm:spPr/>
      <dgm:t>
        <a:bodyPr/>
        <a:lstStyle/>
        <a:p>
          <a:r>
            <a:rPr lang="th-TH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นักเรียน  </a:t>
          </a:r>
          <a:r>
            <a:rPr lang="en-US" b="1" dirty="0">
              <a:latin typeface="TH Sarabun New" panose="020B0500040200020003" pitchFamily="34" charset="-34"/>
              <a:cs typeface="TH Sarabun New" panose="020B0500040200020003" pitchFamily="34" charset="-34"/>
            </a:rPr>
            <a:t>1 </a:t>
          </a:r>
          <a:r>
            <a:rPr lang="th-TH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คน มี </a:t>
          </a:r>
          <a:r>
            <a:rPr lang="en-US" b="1" dirty="0">
              <a:latin typeface="TH Sarabun New" panose="020B0500040200020003" pitchFamily="34" charset="-34"/>
              <a:cs typeface="TH Sarabun New" panose="020B0500040200020003" pitchFamily="34" charset="-34"/>
            </a:rPr>
            <a:t>1 </a:t>
          </a:r>
          <a:r>
            <a:rPr lang="th-TH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สิทธิ์</a:t>
          </a:r>
          <a:endParaRPr lang="en-US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78BE522-ED6D-4552-9899-97632EDB6F0F}" type="parTrans" cxnId="{9C7B6FE5-B587-4EC4-9B39-2FF14D96D512}">
      <dgm:prSet/>
      <dgm:spPr/>
      <dgm:t>
        <a:bodyPr/>
        <a:lstStyle/>
        <a:p>
          <a:endParaRPr lang="en-US"/>
        </a:p>
      </dgm:t>
    </dgm:pt>
    <dgm:pt modelId="{523F0FC5-6086-4D12-BBE0-E9E23EFC7605}" type="sibTrans" cxnId="{9C7B6FE5-B587-4EC4-9B39-2FF14D96D512}">
      <dgm:prSet/>
      <dgm:spPr/>
      <dgm:t>
        <a:bodyPr/>
        <a:lstStyle/>
        <a:p>
          <a:endParaRPr lang="en-US"/>
        </a:p>
      </dgm:t>
    </dgm:pt>
    <dgm:pt modelId="{A186ABCB-5335-4B4B-98B0-B92B9C79DA10}">
      <dgm:prSet phldrT="[Text]"/>
      <dgm:spPr/>
      <dgm:t>
        <a:bodyPr/>
        <a:lstStyle/>
        <a:p>
          <a:r>
            <a:rPr lang="th-TH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นักเรียนไม่วิ่งรอกสอบ</a:t>
          </a:r>
          <a:endParaRPr lang="en-US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6EDF128A-2B15-4AEC-AA35-BF1A61184FAF}" type="parTrans" cxnId="{DF40F41B-8271-4B23-92E9-3DF5142E7BCF}">
      <dgm:prSet/>
      <dgm:spPr/>
      <dgm:t>
        <a:bodyPr/>
        <a:lstStyle/>
        <a:p>
          <a:endParaRPr lang="en-US"/>
        </a:p>
      </dgm:t>
    </dgm:pt>
    <dgm:pt modelId="{2583938D-0772-4D09-8DA2-0E263AC3697A}" type="sibTrans" cxnId="{DF40F41B-8271-4B23-92E9-3DF5142E7BCF}">
      <dgm:prSet/>
      <dgm:spPr/>
      <dgm:t>
        <a:bodyPr/>
        <a:lstStyle/>
        <a:p>
          <a:endParaRPr lang="en-US"/>
        </a:p>
      </dgm:t>
    </dgm:pt>
    <dgm:pt modelId="{64490B3D-BE5F-423A-BAD2-0423FB16A198}" type="pres">
      <dgm:prSet presAssocID="{BD139A5D-F75F-4630-897E-61139ED6AF9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692F60D-D80E-43EF-B710-05AB5FA0FA33}" type="pres">
      <dgm:prSet presAssocID="{BD139A5D-F75F-4630-897E-61139ED6AF97}" presName="pyramid" presStyleLbl="node1" presStyleIdx="0" presStyleCnt="1" custLinFactNeighborX="619" custLinFactNeighborY="156"/>
      <dgm:spPr/>
    </dgm:pt>
    <dgm:pt modelId="{497D1568-5647-4BFA-AE03-8923938D1AB1}" type="pres">
      <dgm:prSet presAssocID="{BD139A5D-F75F-4630-897E-61139ED6AF97}" presName="theList" presStyleCnt="0"/>
      <dgm:spPr/>
    </dgm:pt>
    <dgm:pt modelId="{35ADA097-DC33-4F4F-AFC1-0AFE9419CA16}" type="pres">
      <dgm:prSet presAssocID="{1DFE9C0B-83A5-4182-A258-A6FC35E5CD58}" presName="aNode" presStyleLbl="fgAcc1" presStyleIdx="0" presStyleCnt="3" custScaleX="96765" custScaleY="94253" custLinFactNeighborX="7227" custLinFactNeighborY="47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8B502-AA2E-4F4C-9C2C-C800319A34C5}" type="pres">
      <dgm:prSet presAssocID="{1DFE9C0B-83A5-4182-A258-A6FC35E5CD58}" presName="aSpace" presStyleCnt="0"/>
      <dgm:spPr/>
    </dgm:pt>
    <dgm:pt modelId="{82642FB4-76A8-4470-BC9A-24A1BDF14CC8}" type="pres">
      <dgm:prSet presAssocID="{076E8B9F-EEB4-4F9C-A975-C468145AE8A6}" presName="aNode" presStyleLbl="fgAcc1" presStyleIdx="1" presStyleCnt="3" custScaleX="95179" custScaleY="68459" custLinFactNeighborX="8313" custLinFactNeighborY="677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3B2415-3847-4326-8735-91AA07815E90}" type="pres">
      <dgm:prSet presAssocID="{076E8B9F-EEB4-4F9C-A975-C468145AE8A6}" presName="aSpace" presStyleCnt="0"/>
      <dgm:spPr/>
    </dgm:pt>
    <dgm:pt modelId="{DF42A47A-E518-42C9-B477-8CDED4A33326}" type="pres">
      <dgm:prSet presAssocID="{A186ABCB-5335-4B4B-98B0-B92B9C79DA10}" presName="aNode" presStyleLbl="fgAcc1" presStyleIdx="2" presStyleCnt="3" custScaleX="94546" custScaleY="67296" custLinFactY="7936" custLinFactNeighborX="769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AEDF2-4DAF-4631-A6E2-CDA5DF4D5559}" type="pres">
      <dgm:prSet presAssocID="{A186ABCB-5335-4B4B-98B0-B92B9C79DA10}" presName="aSpace" presStyleCnt="0"/>
      <dgm:spPr/>
    </dgm:pt>
  </dgm:ptLst>
  <dgm:cxnLst>
    <dgm:cxn modelId="{4C6C2C40-92B4-4B78-A8DC-3499D9FDC140}" type="presOf" srcId="{A186ABCB-5335-4B4B-98B0-B92B9C79DA10}" destId="{DF42A47A-E518-42C9-B477-8CDED4A33326}" srcOrd="0" destOrd="0" presId="urn:microsoft.com/office/officeart/2005/8/layout/pyramid2"/>
    <dgm:cxn modelId="{9F29B924-C8A6-4A1D-8129-773C191AAED0}" type="presOf" srcId="{BD139A5D-F75F-4630-897E-61139ED6AF97}" destId="{64490B3D-BE5F-423A-BAD2-0423FB16A198}" srcOrd="0" destOrd="0" presId="urn:microsoft.com/office/officeart/2005/8/layout/pyramid2"/>
    <dgm:cxn modelId="{9C7B6FE5-B587-4EC4-9B39-2FF14D96D512}" srcId="{BD139A5D-F75F-4630-897E-61139ED6AF97}" destId="{076E8B9F-EEB4-4F9C-A975-C468145AE8A6}" srcOrd="1" destOrd="0" parTransId="{378BE522-ED6D-4552-9899-97632EDB6F0F}" sibTransId="{523F0FC5-6086-4D12-BBE0-E9E23EFC7605}"/>
    <dgm:cxn modelId="{34E1210C-F1ED-4861-861D-B258B2CBDC5A}" type="presOf" srcId="{076E8B9F-EEB4-4F9C-A975-C468145AE8A6}" destId="{82642FB4-76A8-4470-BC9A-24A1BDF14CC8}" srcOrd="0" destOrd="0" presId="urn:microsoft.com/office/officeart/2005/8/layout/pyramid2"/>
    <dgm:cxn modelId="{20186971-1C29-4712-8F96-01FE7D9DC264}" srcId="{BD139A5D-F75F-4630-897E-61139ED6AF97}" destId="{1DFE9C0B-83A5-4182-A258-A6FC35E5CD58}" srcOrd="0" destOrd="0" parTransId="{5E70FB3B-9101-4FCF-A805-9B745CEF3263}" sibTransId="{11717821-2E8D-452E-99EE-BFAEF8E97906}"/>
    <dgm:cxn modelId="{EF9E636B-5A2A-4520-8C0A-1BEDE9BB264B}" type="presOf" srcId="{1DFE9C0B-83A5-4182-A258-A6FC35E5CD58}" destId="{35ADA097-DC33-4F4F-AFC1-0AFE9419CA16}" srcOrd="0" destOrd="0" presId="urn:microsoft.com/office/officeart/2005/8/layout/pyramid2"/>
    <dgm:cxn modelId="{DF40F41B-8271-4B23-92E9-3DF5142E7BCF}" srcId="{BD139A5D-F75F-4630-897E-61139ED6AF97}" destId="{A186ABCB-5335-4B4B-98B0-B92B9C79DA10}" srcOrd="2" destOrd="0" parTransId="{6EDF128A-2B15-4AEC-AA35-BF1A61184FAF}" sibTransId="{2583938D-0772-4D09-8DA2-0E263AC3697A}"/>
    <dgm:cxn modelId="{D2F75CA7-708A-40B9-820D-E800837D7740}" type="presParOf" srcId="{64490B3D-BE5F-423A-BAD2-0423FB16A198}" destId="{3692F60D-D80E-43EF-B710-05AB5FA0FA33}" srcOrd="0" destOrd="0" presId="urn:microsoft.com/office/officeart/2005/8/layout/pyramid2"/>
    <dgm:cxn modelId="{F8F0AB94-EA53-4598-BBCC-688E8EE510D7}" type="presParOf" srcId="{64490B3D-BE5F-423A-BAD2-0423FB16A198}" destId="{497D1568-5647-4BFA-AE03-8923938D1AB1}" srcOrd="1" destOrd="0" presId="urn:microsoft.com/office/officeart/2005/8/layout/pyramid2"/>
    <dgm:cxn modelId="{4B19D539-EDC2-499C-9818-8D47EB650FE2}" type="presParOf" srcId="{497D1568-5647-4BFA-AE03-8923938D1AB1}" destId="{35ADA097-DC33-4F4F-AFC1-0AFE9419CA16}" srcOrd="0" destOrd="0" presId="urn:microsoft.com/office/officeart/2005/8/layout/pyramid2"/>
    <dgm:cxn modelId="{EEA11513-C5F4-42BF-A0BE-F026ACD60AC3}" type="presParOf" srcId="{497D1568-5647-4BFA-AE03-8923938D1AB1}" destId="{9138B502-AA2E-4F4C-9C2C-C800319A34C5}" srcOrd="1" destOrd="0" presId="urn:microsoft.com/office/officeart/2005/8/layout/pyramid2"/>
    <dgm:cxn modelId="{FA47E995-9EA9-4233-940F-13ACE720C100}" type="presParOf" srcId="{497D1568-5647-4BFA-AE03-8923938D1AB1}" destId="{82642FB4-76A8-4470-BC9A-24A1BDF14CC8}" srcOrd="2" destOrd="0" presId="urn:microsoft.com/office/officeart/2005/8/layout/pyramid2"/>
    <dgm:cxn modelId="{124C00FA-96DC-4EF3-9A80-94A7B87466FC}" type="presParOf" srcId="{497D1568-5647-4BFA-AE03-8923938D1AB1}" destId="{653B2415-3847-4326-8735-91AA07815E90}" srcOrd="3" destOrd="0" presId="urn:microsoft.com/office/officeart/2005/8/layout/pyramid2"/>
    <dgm:cxn modelId="{C95D896E-7AFE-471F-A4CE-F79E2FEAA124}" type="presParOf" srcId="{497D1568-5647-4BFA-AE03-8923938D1AB1}" destId="{DF42A47A-E518-42C9-B477-8CDED4A33326}" srcOrd="4" destOrd="0" presId="urn:microsoft.com/office/officeart/2005/8/layout/pyramid2"/>
    <dgm:cxn modelId="{11E66184-DD01-4064-B807-62C5F3364B68}" type="presParOf" srcId="{497D1568-5647-4BFA-AE03-8923938D1AB1}" destId="{9C4AEDF2-4DAF-4631-A6E2-CDA5DF4D555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D1525B-FAAD-4EAE-A1F3-D83E5E6959AF}" type="doc">
      <dgm:prSet loTypeId="urn:microsoft.com/office/officeart/2008/layout/VerticalCurvedList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BD78F3AB-C858-44F8-8FF7-3DCF781BE824}">
      <dgm:prSet phldrT="[Text]" custT="1"/>
      <dgm:spPr/>
      <dgm:t>
        <a:bodyPr/>
        <a:lstStyle/>
        <a:p>
          <a:pPr>
            <a:buSzPts val="1400"/>
            <a:buFont typeface="+mj-lt"/>
            <a:buAutoNum type="arabicPeriod"/>
          </a:pPr>
          <a:r>
            <a:rPr lang="th-TH" sz="2000" b="1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rPr>
            <a:t>ลดระยะเวลาของการคัดเลือกให้สั้นลงจาก </a:t>
          </a:r>
          <a:r>
            <a:rPr lang="en-US" sz="2000" b="1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rPr>
            <a:t>10 </a:t>
          </a:r>
          <a:r>
            <a:rPr lang="th-TH" sz="2000" b="1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rPr>
            <a:t>เดือน (ต.ค.</a:t>
          </a:r>
          <a:r>
            <a:rPr lang="en-US" sz="2000" b="1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rPr>
            <a:t>- </a:t>
          </a:r>
          <a:r>
            <a:rPr lang="th-TH" sz="2000" b="1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rPr>
            <a:t>ก.ค.) เหลือเพียง </a:t>
          </a:r>
          <a:r>
            <a:rPr lang="en-US" sz="2000" b="1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rPr>
            <a:t>4 </a:t>
          </a:r>
          <a:r>
            <a:rPr lang="th-TH" sz="2000" b="1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rPr>
            <a:t>เดือน </a:t>
          </a:r>
          <a:r>
            <a:rPr lang="en-US" sz="2000" b="1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rPr>
            <a:t>(</a:t>
          </a:r>
          <a:r>
            <a:rPr lang="th-TH" sz="2000" b="1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rPr>
            <a:t>ก.พ.</a:t>
          </a:r>
          <a:r>
            <a:rPr lang="en-US" sz="2000" b="1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rPr>
            <a:t>- </a:t>
          </a:r>
          <a:r>
            <a:rPr lang="th-TH" sz="2000" b="1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Cordia New" panose="020B0304020202020204" pitchFamily="34" charset="-34"/>
            </a:rPr>
            <a:t>พ.ค.</a:t>
          </a:r>
          <a:r>
            <a:rPr lang="en-US" sz="2000" b="1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Cordia New" panose="020B0304020202020204" pitchFamily="34" charset="-34"/>
            </a:rPr>
            <a:t>) </a:t>
          </a:r>
          <a:endParaRPr lang="en-US" sz="2000" dirty="0"/>
        </a:p>
      </dgm:t>
    </dgm:pt>
    <dgm:pt modelId="{B04E3B09-E67D-4844-B9A6-3AC234221D4B}" type="parTrans" cxnId="{F1593634-57BE-4EC0-8D48-B80A67A06380}">
      <dgm:prSet/>
      <dgm:spPr/>
      <dgm:t>
        <a:bodyPr/>
        <a:lstStyle/>
        <a:p>
          <a:endParaRPr lang="en-US"/>
        </a:p>
      </dgm:t>
    </dgm:pt>
    <dgm:pt modelId="{82F54960-BDD7-4BC5-BC99-E0D9316B2EBA}" type="sibTrans" cxnId="{F1593634-57BE-4EC0-8D48-B80A67A06380}">
      <dgm:prSet/>
      <dgm:spPr/>
      <dgm:t>
        <a:bodyPr/>
        <a:lstStyle/>
        <a:p>
          <a:endParaRPr lang="en-US"/>
        </a:p>
      </dgm:t>
    </dgm:pt>
    <dgm:pt modelId="{A2FBEC66-4858-4DC0-9F61-61EE37FB8EE5}">
      <dgm:prSet phldrT="[Text]" custT="1"/>
      <dgm:spPr/>
      <dgm:t>
        <a:bodyPr/>
        <a:lstStyle/>
        <a:p>
          <a:pPr>
            <a:lnSpc>
              <a:spcPct val="100000"/>
            </a:lnSpc>
            <a:buSzPts val="1400"/>
            <a:buFont typeface="+mj-lt"/>
            <a:buAutoNum type="arabicPeriod"/>
          </a:pPr>
          <a:r>
            <a:rPr lang="th-TH" sz="2000" b="1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rPr>
            <a:t>รอบ </a:t>
          </a:r>
          <a:r>
            <a:rPr lang="en-US" sz="2000" b="1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rPr>
            <a:t> 3 </a:t>
          </a:r>
          <a:r>
            <a:rPr lang="th-TH" sz="2000" b="1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rPr>
            <a:t>การรับตรงร่วมกันให้เปลี่ยนจาก </a:t>
          </a:r>
          <a:r>
            <a:rPr lang="en-US" sz="2000" b="1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rPr>
            <a:t> 4 </a:t>
          </a:r>
          <a:r>
            <a:rPr lang="th-TH" sz="2000" b="1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rPr>
            <a:t>ตัวเลือกที่ไม่มีลำดับ เป็น </a:t>
          </a:r>
          <a:r>
            <a:rPr lang="en-US" sz="2000" b="1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rPr>
            <a:t>4 </a:t>
          </a:r>
          <a:r>
            <a:rPr lang="th-TH" sz="2000" b="1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rPr>
            <a:t>ตัวเลือกที่มีลำดับและประกาศผลเพียงสิทธิ์เดียวเท่านั้น เช่นเดียวกับรอบ  </a:t>
          </a:r>
          <a:r>
            <a:rPr lang="en-US" sz="2000" b="1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rPr>
            <a:t>4 Admission</a:t>
          </a:r>
          <a:r>
            <a:rPr lang="th-TH" sz="2000" b="1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rPr>
            <a:t> </a:t>
          </a:r>
          <a:endParaRPr lang="en-US" sz="20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89809E4A-2D89-4DD3-897B-5539FE53DE49}" type="parTrans" cxnId="{E2D1C4BB-0C96-41C6-A955-645B2FD4BC23}">
      <dgm:prSet/>
      <dgm:spPr/>
      <dgm:t>
        <a:bodyPr/>
        <a:lstStyle/>
        <a:p>
          <a:endParaRPr lang="en-US"/>
        </a:p>
      </dgm:t>
    </dgm:pt>
    <dgm:pt modelId="{4988813C-CA10-4B82-BCF2-62B6A156F9B9}" type="sibTrans" cxnId="{E2D1C4BB-0C96-41C6-A955-645B2FD4BC23}">
      <dgm:prSet/>
      <dgm:spPr/>
      <dgm:t>
        <a:bodyPr/>
        <a:lstStyle/>
        <a:p>
          <a:endParaRPr lang="en-US"/>
        </a:p>
      </dgm:t>
    </dgm:pt>
    <dgm:pt modelId="{5F532E67-B658-4A46-A062-2550B5CE6660}">
      <dgm:prSet phldrT="[Text]" custT="1"/>
      <dgm:spPr/>
      <dgm:t>
        <a:bodyPr/>
        <a:lstStyle/>
        <a:p>
          <a:pPr>
            <a:buSzPts val="1400"/>
            <a:buFont typeface="+mj-lt"/>
            <a:buAutoNum type="arabicPeriod"/>
          </a:pPr>
          <a:r>
            <a:rPr lang="th-TH" sz="2000" b="1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rPr>
            <a:t>สาขาวิชาที่เคยรวมกลุ่มในตัวเลือกของ </a:t>
          </a:r>
          <a:r>
            <a:rPr lang="th-TH" sz="2000" b="1" dirty="0" err="1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rPr>
            <a:t>กสพท</a:t>
          </a:r>
          <a:r>
            <a:rPr lang="en-US" sz="2000" b="1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rPr>
            <a:t> </a:t>
          </a:r>
          <a:r>
            <a:rPr lang="th-TH" sz="2000" b="1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rPr>
            <a:t>จะนับเป็นตัวเลือกหนึ่งเหมือนสาขาวิชา</a:t>
          </a:r>
          <a:r>
            <a:rPr lang="th-TH" sz="2000" b="1" dirty="0" err="1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rPr>
            <a:t>อื่นๆ</a:t>
          </a:r>
          <a:endParaRPr lang="en-US" sz="20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217A5E2-82FE-4285-83EF-253736427861}" type="parTrans" cxnId="{08C1D0B8-114A-4798-82AD-9B05AF88A946}">
      <dgm:prSet/>
      <dgm:spPr/>
      <dgm:t>
        <a:bodyPr/>
        <a:lstStyle/>
        <a:p>
          <a:endParaRPr lang="en-US"/>
        </a:p>
      </dgm:t>
    </dgm:pt>
    <dgm:pt modelId="{A0457858-944B-4862-BE3A-237332208D27}" type="sibTrans" cxnId="{08C1D0B8-114A-4798-82AD-9B05AF88A946}">
      <dgm:prSet/>
      <dgm:spPr/>
      <dgm:t>
        <a:bodyPr/>
        <a:lstStyle/>
        <a:p>
          <a:endParaRPr lang="en-US"/>
        </a:p>
      </dgm:t>
    </dgm:pt>
    <dgm:pt modelId="{67D24746-1A3C-44DB-B330-FFD40556513E}">
      <dgm:prSet phldrT="[Text]" custT="1"/>
      <dgm:spPr/>
      <dgm:t>
        <a:bodyPr/>
        <a:lstStyle/>
        <a:p>
          <a:pPr>
            <a:buSzPts val="1400"/>
            <a:buFont typeface="+mj-lt"/>
            <a:buAutoNum type="arabicPeriod"/>
          </a:pPr>
          <a:r>
            <a: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เมื่อมีการยืนยันสิทธิ์แล้ว การสละสิทธิ์เพื่อสมัครจนสิ้นสุดประบวนการยืนยันสิทธิ์ในรอบต่อไปทำได้เพียงหนึ่งครั้ง เพื่อไม่ให้กระทบสิทธิ์ของผู้อื่นมากเกินไป</a:t>
          </a:r>
          <a:endParaRPr lang="en-US" sz="20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BC76CE1-5744-4E7A-B1C4-EAF73E52F72E}" type="parTrans" cxnId="{FEB7B9E9-41F8-404B-A97A-BCDDB003CCD1}">
      <dgm:prSet/>
      <dgm:spPr/>
      <dgm:t>
        <a:bodyPr/>
        <a:lstStyle/>
        <a:p>
          <a:endParaRPr lang="en-US"/>
        </a:p>
      </dgm:t>
    </dgm:pt>
    <dgm:pt modelId="{FEC3518F-298E-4AE4-A21E-AE92C5380AC6}" type="sibTrans" cxnId="{FEB7B9E9-41F8-404B-A97A-BCDDB003CCD1}">
      <dgm:prSet/>
      <dgm:spPr/>
      <dgm:t>
        <a:bodyPr/>
        <a:lstStyle/>
        <a:p>
          <a:endParaRPr lang="en-US"/>
        </a:p>
      </dgm:t>
    </dgm:pt>
    <dgm:pt modelId="{E45D5E36-6B0F-4B9B-92F8-268892D21669}" type="pres">
      <dgm:prSet presAssocID="{0FD1525B-FAAD-4EAE-A1F3-D83E5E6959A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6B7ABD6-B671-4651-8E89-CFA87EB7FDA5}" type="pres">
      <dgm:prSet presAssocID="{0FD1525B-FAAD-4EAE-A1F3-D83E5E6959AF}" presName="Name1" presStyleCnt="0"/>
      <dgm:spPr/>
    </dgm:pt>
    <dgm:pt modelId="{0BF669A9-7FED-43DB-ACA6-188CC66F299F}" type="pres">
      <dgm:prSet presAssocID="{0FD1525B-FAAD-4EAE-A1F3-D83E5E6959AF}" presName="cycle" presStyleCnt="0"/>
      <dgm:spPr/>
    </dgm:pt>
    <dgm:pt modelId="{CDEF610F-5090-4D16-A69C-4FB855BFC5C9}" type="pres">
      <dgm:prSet presAssocID="{0FD1525B-FAAD-4EAE-A1F3-D83E5E6959AF}" presName="srcNode" presStyleLbl="node1" presStyleIdx="0" presStyleCnt="4"/>
      <dgm:spPr/>
    </dgm:pt>
    <dgm:pt modelId="{51919665-8B90-4167-805F-AA9E6C101B50}" type="pres">
      <dgm:prSet presAssocID="{0FD1525B-FAAD-4EAE-A1F3-D83E5E6959AF}" presName="conn" presStyleLbl="parChTrans1D2" presStyleIdx="0" presStyleCnt="1"/>
      <dgm:spPr/>
      <dgm:t>
        <a:bodyPr/>
        <a:lstStyle/>
        <a:p>
          <a:endParaRPr lang="en-US"/>
        </a:p>
      </dgm:t>
    </dgm:pt>
    <dgm:pt modelId="{65224AD9-6708-4FBD-845F-1DC7F651FA67}" type="pres">
      <dgm:prSet presAssocID="{0FD1525B-FAAD-4EAE-A1F3-D83E5E6959AF}" presName="extraNode" presStyleLbl="node1" presStyleIdx="0" presStyleCnt="4"/>
      <dgm:spPr/>
    </dgm:pt>
    <dgm:pt modelId="{A8454AF4-26A6-4976-B04A-9031E265972D}" type="pres">
      <dgm:prSet presAssocID="{0FD1525B-FAAD-4EAE-A1F3-D83E5E6959AF}" presName="dstNode" presStyleLbl="node1" presStyleIdx="0" presStyleCnt="4"/>
      <dgm:spPr/>
    </dgm:pt>
    <dgm:pt modelId="{B3564428-BC84-4C08-8139-60528C5CA05E}" type="pres">
      <dgm:prSet presAssocID="{BD78F3AB-C858-44F8-8FF7-3DCF781BE82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BD431F-F518-49FA-87E0-382BDE0DC407}" type="pres">
      <dgm:prSet presAssocID="{BD78F3AB-C858-44F8-8FF7-3DCF781BE824}" presName="accent_1" presStyleCnt="0"/>
      <dgm:spPr/>
    </dgm:pt>
    <dgm:pt modelId="{60DBD8C8-C97E-4C50-AF71-F305B138AEEB}" type="pres">
      <dgm:prSet presAssocID="{BD78F3AB-C858-44F8-8FF7-3DCF781BE824}" presName="accentRepeatNode" presStyleLbl="solidFgAcc1" presStyleIdx="0" presStyleCnt="4"/>
      <dgm:spPr/>
    </dgm:pt>
    <dgm:pt modelId="{9D43A676-4492-482F-B3E0-4AC5E766A583}" type="pres">
      <dgm:prSet presAssocID="{A2FBEC66-4858-4DC0-9F61-61EE37FB8EE5}" presName="text_2" presStyleLbl="node1" presStyleIdx="1" presStyleCnt="4" custScaleY="132723" custLinFactNeighborX="-27" custLinFactNeighborY="53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E5909-502D-4AAE-99AC-235036CB5241}" type="pres">
      <dgm:prSet presAssocID="{A2FBEC66-4858-4DC0-9F61-61EE37FB8EE5}" presName="accent_2" presStyleCnt="0"/>
      <dgm:spPr/>
    </dgm:pt>
    <dgm:pt modelId="{E76727BF-E113-4D0F-8BB1-91C3D571FA28}" type="pres">
      <dgm:prSet presAssocID="{A2FBEC66-4858-4DC0-9F61-61EE37FB8EE5}" presName="accentRepeatNode" presStyleLbl="solidFgAcc1" presStyleIdx="1" presStyleCnt="4" custLinFactNeighborX="1289" custLinFactNeighborY="-3089"/>
      <dgm:spPr/>
    </dgm:pt>
    <dgm:pt modelId="{A642E168-BFB7-4477-B815-EE05EC27E9ED}" type="pres">
      <dgm:prSet presAssocID="{5F532E67-B658-4A46-A062-2550B5CE666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FAE515-D0BC-4C0D-AFB9-24193C79705F}" type="pres">
      <dgm:prSet presAssocID="{5F532E67-B658-4A46-A062-2550B5CE6660}" presName="accent_3" presStyleCnt="0"/>
      <dgm:spPr/>
    </dgm:pt>
    <dgm:pt modelId="{D4988B3D-7E3F-441A-9687-64AAB091343F}" type="pres">
      <dgm:prSet presAssocID="{5F532E67-B658-4A46-A062-2550B5CE6660}" presName="accentRepeatNode" presStyleLbl="solidFgAcc1" presStyleIdx="2" presStyleCnt="4"/>
      <dgm:spPr/>
    </dgm:pt>
    <dgm:pt modelId="{45577918-BB22-41BC-A7F0-FC58CE446253}" type="pres">
      <dgm:prSet presAssocID="{67D24746-1A3C-44DB-B330-FFD40556513E}" presName="text_4" presStyleLbl="node1" presStyleIdx="3" presStyleCnt="4" custScaleY="141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060C10-5C94-4A9A-8A19-6CC1A6132BAA}" type="pres">
      <dgm:prSet presAssocID="{67D24746-1A3C-44DB-B330-FFD40556513E}" presName="accent_4" presStyleCnt="0"/>
      <dgm:spPr/>
    </dgm:pt>
    <dgm:pt modelId="{BF4FAE89-FA6A-4BDF-894E-1F7727EE66CC}" type="pres">
      <dgm:prSet presAssocID="{67D24746-1A3C-44DB-B330-FFD40556513E}" presName="accentRepeatNode" presStyleLbl="solidFgAcc1" presStyleIdx="3" presStyleCnt="4"/>
      <dgm:spPr/>
    </dgm:pt>
  </dgm:ptLst>
  <dgm:cxnLst>
    <dgm:cxn modelId="{64CF52B4-B191-484C-8A45-441DA4C886A9}" type="presOf" srcId="{A2FBEC66-4858-4DC0-9F61-61EE37FB8EE5}" destId="{9D43A676-4492-482F-B3E0-4AC5E766A583}" srcOrd="0" destOrd="0" presId="urn:microsoft.com/office/officeart/2008/layout/VerticalCurvedList"/>
    <dgm:cxn modelId="{08C1D0B8-114A-4798-82AD-9B05AF88A946}" srcId="{0FD1525B-FAAD-4EAE-A1F3-D83E5E6959AF}" destId="{5F532E67-B658-4A46-A062-2550B5CE6660}" srcOrd="2" destOrd="0" parTransId="{2217A5E2-82FE-4285-83EF-253736427861}" sibTransId="{A0457858-944B-4862-BE3A-237332208D27}"/>
    <dgm:cxn modelId="{F1593634-57BE-4EC0-8D48-B80A67A06380}" srcId="{0FD1525B-FAAD-4EAE-A1F3-D83E5E6959AF}" destId="{BD78F3AB-C858-44F8-8FF7-3DCF781BE824}" srcOrd="0" destOrd="0" parTransId="{B04E3B09-E67D-4844-B9A6-3AC234221D4B}" sibTransId="{82F54960-BDD7-4BC5-BC99-E0D9316B2EBA}"/>
    <dgm:cxn modelId="{7FBBA894-EF29-4625-8D7A-17443F1C3EFE}" type="presOf" srcId="{67D24746-1A3C-44DB-B330-FFD40556513E}" destId="{45577918-BB22-41BC-A7F0-FC58CE446253}" srcOrd="0" destOrd="0" presId="urn:microsoft.com/office/officeart/2008/layout/VerticalCurvedList"/>
    <dgm:cxn modelId="{B4D879EB-DBFD-49D8-A799-BB5F1BDE0A5F}" type="presOf" srcId="{5F532E67-B658-4A46-A062-2550B5CE6660}" destId="{A642E168-BFB7-4477-B815-EE05EC27E9ED}" srcOrd="0" destOrd="0" presId="urn:microsoft.com/office/officeart/2008/layout/VerticalCurvedList"/>
    <dgm:cxn modelId="{FEB7B9E9-41F8-404B-A97A-BCDDB003CCD1}" srcId="{0FD1525B-FAAD-4EAE-A1F3-D83E5E6959AF}" destId="{67D24746-1A3C-44DB-B330-FFD40556513E}" srcOrd="3" destOrd="0" parTransId="{FBC76CE1-5744-4E7A-B1C4-EAF73E52F72E}" sibTransId="{FEC3518F-298E-4AE4-A21E-AE92C5380AC6}"/>
    <dgm:cxn modelId="{4E2AFFDA-A68A-4658-ABA4-687E552135E0}" type="presOf" srcId="{82F54960-BDD7-4BC5-BC99-E0D9316B2EBA}" destId="{51919665-8B90-4167-805F-AA9E6C101B50}" srcOrd="0" destOrd="0" presId="urn:microsoft.com/office/officeart/2008/layout/VerticalCurvedList"/>
    <dgm:cxn modelId="{E2D1C4BB-0C96-41C6-A955-645B2FD4BC23}" srcId="{0FD1525B-FAAD-4EAE-A1F3-D83E5E6959AF}" destId="{A2FBEC66-4858-4DC0-9F61-61EE37FB8EE5}" srcOrd="1" destOrd="0" parTransId="{89809E4A-2D89-4DD3-897B-5539FE53DE49}" sibTransId="{4988813C-CA10-4B82-BCF2-62B6A156F9B9}"/>
    <dgm:cxn modelId="{237C05FD-3E95-49F0-ABF9-278068FDC326}" type="presOf" srcId="{0FD1525B-FAAD-4EAE-A1F3-D83E5E6959AF}" destId="{E45D5E36-6B0F-4B9B-92F8-268892D21669}" srcOrd="0" destOrd="0" presId="urn:microsoft.com/office/officeart/2008/layout/VerticalCurvedList"/>
    <dgm:cxn modelId="{6401B5D0-AE1B-4EE4-A094-99A8AF9E6A77}" type="presOf" srcId="{BD78F3AB-C858-44F8-8FF7-3DCF781BE824}" destId="{B3564428-BC84-4C08-8139-60528C5CA05E}" srcOrd="0" destOrd="0" presId="urn:microsoft.com/office/officeart/2008/layout/VerticalCurvedList"/>
    <dgm:cxn modelId="{61DDF4D0-5F8B-459C-94E1-03ADD861CA09}" type="presParOf" srcId="{E45D5E36-6B0F-4B9B-92F8-268892D21669}" destId="{86B7ABD6-B671-4651-8E89-CFA87EB7FDA5}" srcOrd="0" destOrd="0" presId="urn:microsoft.com/office/officeart/2008/layout/VerticalCurvedList"/>
    <dgm:cxn modelId="{C2BCAFA8-BBEB-43A3-95DD-E19BB03CB656}" type="presParOf" srcId="{86B7ABD6-B671-4651-8E89-CFA87EB7FDA5}" destId="{0BF669A9-7FED-43DB-ACA6-188CC66F299F}" srcOrd="0" destOrd="0" presId="urn:microsoft.com/office/officeart/2008/layout/VerticalCurvedList"/>
    <dgm:cxn modelId="{42BCAB62-41FE-4396-AD5D-C4476E84BB69}" type="presParOf" srcId="{0BF669A9-7FED-43DB-ACA6-188CC66F299F}" destId="{CDEF610F-5090-4D16-A69C-4FB855BFC5C9}" srcOrd="0" destOrd="0" presId="urn:microsoft.com/office/officeart/2008/layout/VerticalCurvedList"/>
    <dgm:cxn modelId="{1D963A34-E9CA-4098-AA58-EE8F9DD3B537}" type="presParOf" srcId="{0BF669A9-7FED-43DB-ACA6-188CC66F299F}" destId="{51919665-8B90-4167-805F-AA9E6C101B50}" srcOrd="1" destOrd="0" presId="urn:microsoft.com/office/officeart/2008/layout/VerticalCurvedList"/>
    <dgm:cxn modelId="{7F84D80C-C17A-4BCC-A096-060F7CB22D12}" type="presParOf" srcId="{0BF669A9-7FED-43DB-ACA6-188CC66F299F}" destId="{65224AD9-6708-4FBD-845F-1DC7F651FA67}" srcOrd="2" destOrd="0" presId="urn:microsoft.com/office/officeart/2008/layout/VerticalCurvedList"/>
    <dgm:cxn modelId="{AFC4C72A-8D2E-4921-98E5-BA76B955F43E}" type="presParOf" srcId="{0BF669A9-7FED-43DB-ACA6-188CC66F299F}" destId="{A8454AF4-26A6-4976-B04A-9031E265972D}" srcOrd="3" destOrd="0" presId="urn:microsoft.com/office/officeart/2008/layout/VerticalCurvedList"/>
    <dgm:cxn modelId="{698C702F-AA10-41CC-AD81-C8F39E593EEE}" type="presParOf" srcId="{86B7ABD6-B671-4651-8E89-CFA87EB7FDA5}" destId="{B3564428-BC84-4C08-8139-60528C5CA05E}" srcOrd="1" destOrd="0" presId="urn:microsoft.com/office/officeart/2008/layout/VerticalCurvedList"/>
    <dgm:cxn modelId="{01BE8B10-9B3A-4C6F-94B3-F1E7EC9BA4D5}" type="presParOf" srcId="{86B7ABD6-B671-4651-8E89-CFA87EB7FDA5}" destId="{96BD431F-F518-49FA-87E0-382BDE0DC407}" srcOrd="2" destOrd="0" presId="urn:microsoft.com/office/officeart/2008/layout/VerticalCurvedList"/>
    <dgm:cxn modelId="{38C3FD7D-5528-4D90-B531-E31A6C935052}" type="presParOf" srcId="{96BD431F-F518-49FA-87E0-382BDE0DC407}" destId="{60DBD8C8-C97E-4C50-AF71-F305B138AEEB}" srcOrd="0" destOrd="0" presId="urn:microsoft.com/office/officeart/2008/layout/VerticalCurvedList"/>
    <dgm:cxn modelId="{2A479764-0A0E-4099-B43F-62EB26EE120D}" type="presParOf" srcId="{86B7ABD6-B671-4651-8E89-CFA87EB7FDA5}" destId="{9D43A676-4492-482F-B3E0-4AC5E766A583}" srcOrd="3" destOrd="0" presId="urn:microsoft.com/office/officeart/2008/layout/VerticalCurvedList"/>
    <dgm:cxn modelId="{D9FB8D99-277F-4E5A-8087-55FBCC108621}" type="presParOf" srcId="{86B7ABD6-B671-4651-8E89-CFA87EB7FDA5}" destId="{BE0E5909-502D-4AAE-99AC-235036CB5241}" srcOrd="4" destOrd="0" presId="urn:microsoft.com/office/officeart/2008/layout/VerticalCurvedList"/>
    <dgm:cxn modelId="{E4BCFD6C-CB48-400C-893E-3FC4A579CCAD}" type="presParOf" srcId="{BE0E5909-502D-4AAE-99AC-235036CB5241}" destId="{E76727BF-E113-4D0F-8BB1-91C3D571FA28}" srcOrd="0" destOrd="0" presId="urn:microsoft.com/office/officeart/2008/layout/VerticalCurvedList"/>
    <dgm:cxn modelId="{2FBF362D-A790-4089-AC12-102DADD404A1}" type="presParOf" srcId="{86B7ABD6-B671-4651-8E89-CFA87EB7FDA5}" destId="{A642E168-BFB7-4477-B815-EE05EC27E9ED}" srcOrd="5" destOrd="0" presId="urn:microsoft.com/office/officeart/2008/layout/VerticalCurvedList"/>
    <dgm:cxn modelId="{1BA63CBA-AD9A-4007-BA78-BD74933FCEF0}" type="presParOf" srcId="{86B7ABD6-B671-4651-8E89-CFA87EB7FDA5}" destId="{52FAE515-D0BC-4C0D-AFB9-24193C79705F}" srcOrd="6" destOrd="0" presId="urn:microsoft.com/office/officeart/2008/layout/VerticalCurvedList"/>
    <dgm:cxn modelId="{2DEBCC6D-FC3E-4700-8611-7D64B6A08A88}" type="presParOf" srcId="{52FAE515-D0BC-4C0D-AFB9-24193C79705F}" destId="{D4988B3D-7E3F-441A-9687-64AAB091343F}" srcOrd="0" destOrd="0" presId="urn:microsoft.com/office/officeart/2008/layout/VerticalCurvedList"/>
    <dgm:cxn modelId="{F92938C8-B0C8-4A84-B422-B6B63FC2978C}" type="presParOf" srcId="{86B7ABD6-B671-4651-8E89-CFA87EB7FDA5}" destId="{45577918-BB22-41BC-A7F0-FC58CE446253}" srcOrd="7" destOrd="0" presId="urn:microsoft.com/office/officeart/2008/layout/VerticalCurvedList"/>
    <dgm:cxn modelId="{5480C64C-51B1-4CD8-91F8-1A51E26CC3DF}" type="presParOf" srcId="{86B7ABD6-B671-4651-8E89-CFA87EB7FDA5}" destId="{E7060C10-5C94-4A9A-8A19-6CC1A6132BAA}" srcOrd="8" destOrd="0" presId="urn:microsoft.com/office/officeart/2008/layout/VerticalCurvedList"/>
    <dgm:cxn modelId="{DCCD7B27-69A2-40F8-A15B-91BC95C804E2}" type="presParOf" srcId="{E7060C10-5C94-4A9A-8A19-6CC1A6132BAA}" destId="{BF4FAE89-FA6A-4BDF-894E-1F7727EE66C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13AB61-7F03-4B7D-9A7B-77928E0F61CC}" type="doc">
      <dgm:prSet loTypeId="urn:microsoft.com/office/officeart/2005/8/layout/hProcess4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th-TH"/>
        </a:p>
      </dgm:t>
    </dgm:pt>
    <dgm:pt modelId="{9650A178-60B1-44EA-AF91-2C4DA05683EA}">
      <dgm:prSet phldrT="[Text]" custT="1"/>
      <dgm:spPr/>
      <dgm:t>
        <a:bodyPr/>
        <a:lstStyle/>
        <a:p>
          <a:r>
            <a:rPr lang="th-TH" sz="36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เป้าหมาย</a:t>
          </a:r>
        </a:p>
      </dgm:t>
    </dgm:pt>
    <dgm:pt modelId="{DC2E4C75-02EE-452D-9C54-18A8161BA314}" type="parTrans" cxnId="{6C486E65-E48D-4659-BA62-48251468D3AA}">
      <dgm:prSet/>
      <dgm:spPr/>
      <dgm:t>
        <a:bodyPr/>
        <a:lstStyle/>
        <a:p>
          <a:endParaRPr lang="th-TH"/>
        </a:p>
      </dgm:t>
    </dgm:pt>
    <dgm:pt modelId="{8B4F5CB6-7741-494B-B492-261B2BE4028B}" type="sibTrans" cxnId="{6C486E65-E48D-4659-BA62-48251468D3AA}">
      <dgm:prSet/>
      <dgm:spPr/>
      <dgm:t>
        <a:bodyPr/>
        <a:lstStyle/>
        <a:p>
          <a:endParaRPr lang="th-TH"/>
        </a:p>
      </dgm:t>
    </dgm:pt>
    <dgm:pt modelId="{260281A5-6EC4-4CC6-8A8B-3D0C82FF5A34}">
      <dgm:prSet phldrT="[Text]" custT="1"/>
      <dgm:spPr/>
      <dgm:t>
        <a:bodyPr/>
        <a:lstStyle/>
        <a:p>
          <a:r>
            <a:rPr lang="th-TH" sz="3600" b="1">
              <a:latin typeface="TH SarabunPSK" panose="020B0500040200020003" pitchFamily="34" charset="-34"/>
              <a:cs typeface="TH SarabunPSK" panose="020B0500040200020003" pitchFamily="34" charset="-34"/>
            </a:rPr>
            <a:t>วิธีการ</a:t>
          </a:r>
          <a:endParaRPr lang="th-TH" sz="36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5C521AA-B99B-48B5-A697-A54E04437C57}" type="parTrans" cxnId="{E66C440E-0CE2-4049-9119-BB40BFB0041E}">
      <dgm:prSet/>
      <dgm:spPr/>
      <dgm:t>
        <a:bodyPr/>
        <a:lstStyle/>
        <a:p>
          <a:endParaRPr lang="th-TH"/>
        </a:p>
      </dgm:t>
    </dgm:pt>
    <dgm:pt modelId="{F79972BC-7227-43FB-85C3-E4DB4A47BE6D}" type="sibTrans" cxnId="{E66C440E-0CE2-4049-9119-BB40BFB0041E}">
      <dgm:prSet/>
      <dgm:spPr/>
      <dgm:t>
        <a:bodyPr/>
        <a:lstStyle/>
        <a:p>
          <a:endParaRPr lang="th-TH"/>
        </a:p>
      </dgm:t>
    </dgm:pt>
    <dgm:pt modelId="{337E8DE7-B021-4705-95DB-FC9E07752A12}">
      <dgm:prSet phldrT="[Text]" custT="1"/>
      <dgm:spPr/>
      <dgm:t>
        <a:bodyPr/>
        <a:lstStyle/>
        <a:p>
          <a:r>
            <a: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ยื่นสมัครกับสถาบันอุดมศึกษา</a:t>
          </a:r>
        </a:p>
      </dgm:t>
    </dgm:pt>
    <dgm:pt modelId="{43C59F47-1B7D-4A55-8E0F-D5E17BD8E339}" type="parTrans" cxnId="{AECA50F5-A5D1-4FE7-8845-E6D0D825854D}">
      <dgm:prSet/>
      <dgm:spPr/>
      <dgm:t>
        <a:bodyPr/>
        <a:lstStyle/>
        <a:p>
          <a:endParaRPr lang="th-TH"/>
        </a:p>
      </dgm:t>
    </dgm:pt>
    <dgm:pt modelId="{52A66322-E8E5-4EC3-9829-D7922E50B6A6}" type="sibTrans" cxnId="{AECA50F5-A5D1-4FE7-8845-E6D0D825854D}">
      <dgm:prSet/>
      <dgm:spPr/>
      <dgm:t>
        <a:bodyPr/>
        <a:lstStyle/>
        <a:p>
          <a:endParaRPr lang="th-TH"/>
        </a:p>
      </dgm:t>
    </dgm:pt>
    <dgm:pt modelId="{7F61BE65-95F0-4ADC-B14D-BE235834E726}">
      <dgm:prSet phldrT="[Text]" custT="1"/>
      <dgm:spPr/>
      <dgm:t>
        <a:bodyPr/>
        <a:lstStyle/>
        <a:p>
          <a:r>
            <a:rPr lang="th-TH" sz="28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นักเรียนที่มีความสามารถพิเศษ</a:t>
          </a:r>
        </a:p>
      </dgm:t>
    </dgm:pt>
    <dgm:pt modelId="{AA8DC54F-E91B-40C4-9BE2-36D191F00567}" type="parTrans" cxnId="{4016F89F-8CAD-419D-8DBC-4FF9E3ED3EA3}">
      <dgm:prSet/>
      <dgm:spPr/>
      <dgm:t>
        <a:bodyPr/>
        <a:lstStyle/>
        <a:p>
          <a:endParaRPr lang="th-TH"/>
        </a:p>
      </dgm:t>
    </dgm:pt>
    <dgm:pt modelId="{8F023FD0-1BC4-4EB7-97FA-B0C5C10FB653}" type="sibTrans" cxnId="{4016F89F-8CAD-419D-8DBC-4FF9E3ED3EA3}">
      <dgm:prSet/>
      <dgm:spPr/>
      <dgm:t>
        <a:bodyPr/>
        <a:lstStyle/>
        <a:p>
          <a:endParaRPr lang="th-TH"/>
        </a:p>
      </dgm:t>
    </dgm:pt>
    <dgm:pt modelId="{5443E2F4-AA0C-4A03-81C8-9590E03B6F0F}">
      <dgm:prSet phldrT="[Text]" custT="1"/>
      <dgm:spPr/>
      <dgm:t>
        <a:bodyPr/>
        <a:lstStyle/>
        <a:p>
          <a:r>
            <a:rPr lang="th-TH" sz="28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นักเรียนโควตาที่ไม่ต้องสอบข้อเขียน</a:t>
          </a:r>
        </a:p>
      </dgm:t>
    </dgm:pt>
    <dgm:pt modelId="{AA041906-A7E3-4EC9-A820-4C07A3187057}" type="parTrans" cxnId="{08DDC1F7-44F2-4BDE-BF7A-49CF54C03007}">
      <dgm:prSet/>
      <dgm:spPr/>
      <dgm:t>
        <a:bodyPr/>
        <a:lstStyle/>
        <a:p>
          <a:endParaRPr lang="th-TH"/>
        </a:p>
      </dgm:t>
    </dgm:pt>
    <dgm:pt modelId="{1DF4008E-2062-4B38-A0F1-D4EF000C118C}" type="sibTrans" cxnId="{08DDC1F7-44F2-4BDE-BF7A-49CF54C03007}">
      <dgm:prSet/>
      <dgm:spPr/>
      <dgm:t>
        <a:bodyPr/>
        <a:lstStyle/>
        <a:p>
          <a:endParaRPr lang="th-TH"/>
        </a:p>
      </dgm:t>
    </dgm:pt>
    <dgm:pt modelId="{4FFFD8CF-05C2-438D-8222-343A7FA13FC0}">
      <dgm:prSet phldrT="[Text]" custT="1"/>
      <dgm:spPr/>
      <dgm:t>
        <a:bodyPr/>
        <a:lstStyle/>
        <a:p>
          <a:r>
            <a:rPr lang="th-TH" sz="28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นักเรียนเครือข่าย </a:t>
          </a:r>
        </a:p>
      </dgm:t>
    </dgm:pt>
    <dgm:pt modelId="{17AFD34C-6338-4C10-86CC-B746BCCDA02F}" type="parTrans" cxnId="{E136411E-DB4F-4185-9B17-D749447EB4B0}">
      <dgm:prSet/>
      <dgm:spPr/>
      <dgm:t>
        <a:bodyPr/>
        <a:lstStyle/>
        <a:p>
          <a:endParaRPr lang="th-TH"/>
        </a:p>
      </dgm:t>
    </dgm:pt>
    <dgm:pt modelId="{692D6E72-BA00-4241-9222-83B21B04A322}" type="sibTrans" cxnId="{E136411E-DB4F-4185-9B17-D749447EB4B0}">
      <dgm:prSet/>
      <dgm:spPr/>
      <dgm:t>
        <a:bodyPr/>
        <a:lstStyle/>
        <a:p>
          <a:endParaRPr lang="th-TH"/>
        </a:p>
      </dgm:t>
    </dgm:pt>
    <dgm:pt modelId="{F22919DE-6296-45F6-967A-5D034F90B29D}">
      <dgm:prSet phldrT="[Text]" custT="1"/>
      <dgm:spPr/>
      <dgm:t>
        <a:bodyPr/>
        <a:lstStyle/>
        <a:p>
          <a:r>
            <a:rPr lang="th-TH" sz="28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นักเรียนทั่วไป</a:t>
          </a:r>
        </a:p>
      </dgm:t>
    </dgm:pt>
    <dgm:pt modelId="{6C09ED13-ACF4-471D-8B44-7A6DA8A4AC1F}" type="parTrans" cxnId="{8025A804-DC53-4831-91D5-072C21421C65}">
      <dgm:prSet/>
      <dgm:spPr/>
      <dgm:t>
        <a:bodyPr/>
        <a:lstStyle/>
        <a:p>
          <a:endParaRPr lang="th-TH"/>
        </a:p>
      </dgm:t>
    </dgm:pt>
    <dgm:pt modelId="{794FD049-FC61-4C8F-8A92-33B2AB4E5CC2}" type="sibTrans" cxnId="{8025A804-DC53-4831-91D5-072C21421C65}">
      <dgm:prSet/>
      <dgm:spPr/>
      <dgm:t>
        <a:bodyPr/>
        <a:lstStyle/>
        <a:p>
          <a:endParaRPr lang="th-TH"/>
        </a:p>
      </dgm:t>
    </dgm:pt>
    <dgm:pt modelId="{C4F480DB-579C-49C9-ABE8-8AF49A4B2F70}">
      <dgm:prSet phldrT="[Text]" custT="1"/>
      <dgm:spPr/>
      <dgm:t>
        <a:bodyPr/>
        <a:lstStyle/>
        <a:p>
          <a:r>
            <a: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สามารถ </a:t>
          </a:r>
          <a:r>
            <a:rPr lang="en-US" sz="20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Pre-Screening </a:t>
          </a:r>
          <a:r>
            <a: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แล้วสัมภาษณ์ได้</a:t>
          </a:r>
        </a:p>
      </dgm:t>
    </dgm:pt>
    <dgm:pt modelId="{915B5485-2E6F-448E-9457-9065A6D1E1AC}" type="sibTrans" cxnId="{394D4240-861D-4B26-98D2-0BFEBE12A827}">
      <dgm:prSet/>
      <dgm:spPr/>
      <dgm:t>
        <a:bodyPr/>
        <a:lstStyle/>
        <a:p>
          <a:endParaRPr lang="th-TH"/>
        </a:p>
      </dgm:t>
    </dgm:pt>
    <dgm:pt modelId="{9D2CA30F-05FF-4BB5-AD3F-0477ACCB5AAB}" type="parTrans" cxnId="{394D4240-861D-4B26-98D2-0BFEBE12A827}">
      <dgm:prSet/>
      <dgm:spPr/>
      <dgm:t>
        <a:bodyPr/>
        <a:lstStyle/>
        <a:p>
          <a:endParaRPr lang="th-TH"/>
        </a:p>
      </dgm:t>
    </dgm:pt>
    <dgm:pt modelId="{2BE0C15E-5828-4D68-9DAD-0917502397A9}">
      <dgm:prSet phldrT="[Text]" custT="1"/>
      <dgm:spPr/>
      <dgm:t>
        <a:bodyPr/>
        <a:lstStyle/>
        <a:p>
          <a:r>
            <a: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สถาบันอุดมศึกษากำหนดเกณฑ์การคัดเลือกโดยไม่มีการสอบข้อเขียน</a:t>
          </a:r>
        </a:p>
      </dgm:t>
    </dgm:pt>
    <dgm:pt modelId="{54AD4F4D-8FC1-437C-B771-4B510C6F96DF}" type="sibTrans" cxnId="{9B32C21D-67AF-4C8E-8AB0-47B2DE84EF5C}">
      <dgm:prSet/>
      <dgm:spPr/>
      <dgm:t>
        <a:bodyPr/>
        <a:lstStyle/>
        <a:p>
          <a:endParaRPr lang="th-TH"/>
        </a:p>
      </dgm:t>
    </dgm:pt>
    <dgm:pt modelId="{314063C8-DD9B-40E1-BE7A-B7F5E926F029}" type="parTrans" cxnId="{9B32C21D-67AF-4C8E-8AB0-47B2DE84EF5C}">
      <dgm:prSet/>
      <dgm:spPr/>
      <dgm:t>
        <a:bodyPr/>
        <a:lstStyle/>
        <a:p>
          <a:endParaRPr lang="th-TH"/>
        </a:p>
      </dgm:t>
    </dgm:pt>
    <dgm:pt modelId="{921ED5C2-80A3-4D5B-96C6-F696B4DFD840}">
      <dgm:prSet phldrT="[Text]" custT="1"/>
      <dgm:spPr/>
      <dgm:t>
        <a:bodyPr/>
        <a:lstStyle/>
        <a:p>
          <a:endParaRPr lang="th-TH" sz="28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80CF188-DCDC-4458-A309-AA1E69425733}" type="parTrans" cxnId="{52A93CAC-964B-4218-9300-FBCCA4A561AC}">
      <dgm:prSet/>
      <dgm:spPr/>
      <dgm:t>
        <a:bodyPr/>
        <a:lstStyle/>
        <a:p>
          <a:endParaRPr lang="th-TH"/>
        </a:p>
      </dgm:t>
    </dgm:pt>
    <dgm:pt modelId="{634FA652-D5DB-4880-A998-E97206AC3B0E}" type="sibTrans" cxnId="{52A93CAC-964B-4218-9300-FBCCA4A561AC}">
      <dgm:prSet/>
      <dgm:spPr/>
      <dgm:t>
        <a:bodyPr/>
        <a:lstStyle/>
        <a:p>
          <a:endParaRPr lang="th-TH"/>
        </a:p>
      </dgm:t>
    </dgm:pt>
    <dgm:pt modelId="{81B10BD5-A6F6-4A92-8B42-0A28C8F4D9AD}">
      <dgm:prSet phldrT="[Text]" custT="1"/>
      <dgm:spPr/>
      <dgm:t>
        <a:bodyPr/>
        <a:lstStyle/>
        <a:p>
          <a:r>
            <a: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ส่งชื่อเข้าระบบการบริหารจัดการสิทธิ์</a:t>
          </a:r>
        </a:p>
      </dgm:t>
    </dgm:pt>
    <dgm:pt modelId="{E5F5AE5C-1B7D-4147-99D3-9CF10D46959A}" type="parTrans" cxnId="{F4F21A2E-8D85-4507-87D8-25B39BB0D36B}">
      <dgm:prSet/>
      <dgm:spPr/>
      <dgm:t>
        <a:bodyPr/>
        <a:lstStyle/>
        <a:p>
          <a:endParaRPr lang="en-US"/>
        </a:p>
      </dgm:t>
    </dgm:pt>
    <dgm:pt modelId="{AEA1CEAC-5E5E-4CBA-9C05-B363451AC142}" type="sibTrans" cxnId="{F4F21A2E-8D85-4507-87D8-25B39BB0D36B}">
      <dgm:prSet/>
      <dgm:spPr/>
      <dgm:t>
        <a:bodyPr/>
        <a:lstStyle/>
        <a:p>
          <a:endParaRPr lang="en-US"/>
        </a:p>
      </dgm:t>
    </dgm:pt>
    <dgm:pt modelId="{EAE10838-4596-4845-97AE-240582FD4824}" type="pres">
      <dgm:prSet presAssocID="{C313AB61-7F03-4B7D-9A7B-77928E0F61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9AE5DF-E851-4A96-A103-72CEB429EC4F}" type="pres">
      <dgm:prSet presAssocID="{C313AB61-7F03-4B7D-9A7B-77928E0F61CC}" presName="tSp" presStyleCnt="0"/>
      <dgm:spPr/>
    </dgm:pt>
    <dgm:pt modelId="{2A832408-867C-4666-ACA8-7354D1F9A957}" type="pres">
      <dgm:prSet presAssocID="{C313AB61-7F03-4B7D-9A7B-77928E0F61CC}" presName="bSp" presStyleCnt="0"/>
      <dgm:spPr/>
    </dgm:pt>
    <dgm:pt modelId="{39352FC4-01C1-4EE3-8762-864C53B97472}" type="pres">
      <dgm:prSet presAssocID="{C313AB61-7F03-4B7D-9A7B-77928E0F61CC}" presName="process" presStyleCnt="0"/>
      <dgm:spPr/>
    </dgm:pt>
    <dgm:pt modelId="{A9371C1A-03B7-42B3-8B5A-5BEA17F1A838}" type="pres">
      <dgm:prSet presAssocID="{9650A178-60B1-44EA-AF91-2C4DA05683EA}" presName="composite1" presStyleCnt="0"/>
      <dgm:spPr/>
    </dgm:pt>
    <dgm:pt modelId="{CBA30686-6D84-4A70-B18C-CA968D61A061}" type="pres">
      <dgm:prSet presAssocID="{9650A178-60B1-44EA-AF91-2C4DA05683EA}" presName="dummyNode1" presStyleLbl="node1" presStyleIdx="0" presStyleCnt="2"/>
      <dgm:spPr/>
    </dgm:pt>
    <dgm:pt modelId="{A0BA189C-3F74-4EC5-91D2-368D824DD2CC}" type="pres">
      <dgm:prSet presAssocID="{9650A178-60B1-44EA-AF91-2C4DA05683EA}" presName="childNode1" presStyleLbl="bgAcc1" presStyleIdx="0" presStyleCnt="2" custScaleX="192634" custScaleY="160740" custLinFactNeighborX="-40358" custLinFactNeighborY="54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6AF74C-A33F-4793-9B5F-BCFDD86CC120}" type="pres">
      <dgm:prSet presAssocID="{9650A178-60B1-44EA-AF91-2C4DA05683EA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88EAB-FA4F-4F94-BF80-F55CA651E873}" type="pres">
      <dgm:prSet presAssocID="{9650A178-60B1-44EA-AF91-2C4DA05683EA}" presName="parentNode1" presStyleLbl="node1" presStyleIdx="0" presStyleCnt="2" custLinFactY="-104762" custLinFactNeighborX="41007" custLinFactNeighborY="-2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343E5-83AE-4A72-9F56-D55FC67BC920}" type="pres">
      <dgm:prSet presAssocID="{9650A178-60B1-44EA-AF91-2C4DA05683EA}" presName="connSite1" presStyleCnt="0"/>
      <dgm:spPr/>
    </dgm:pt>
    <dgm:pt modelId="{B9CC77FA-3095-4030-B092-321C0F098001}" type="pres">
      <dgm:prSet presAssocID="{8B4F5CB6-7741-494B-B492-261B2BE4028B}" presName="Name9" presStyleLbl="sibTrans2D1" presStyleIdx="0" presStyleCnt="1" custAng="3864380" custFlipVert="1" custScaleX="9323" custScaleY="1837" custLinFactNeighborX="-28569" custLinFactNeighborY="-7470"/>
      <dgm:spPr/>
      <dgm:t>
        <a:bodyPr/>
        <a:lstStyle/>
        <a:p>
          <a:endParaRPr lang="en-US"/>
        </a:p>
      </dgm:t>
    </dgm:pt>
    <dgm:pt modelId="{765131A4-88F1-44E9-B4AE-CF2BBCFFF0E8}" type="pres">
      <dgm:prSet presAssocID="{260281A5-6EC4-4CC6-8A8B-3D0C82FF5A34}" presName="composite2" presStyleCnt="0"/>
      <dgm:spPr/>
    </dgm:pt>
    <dgm:pt modelId="{C61D92DF-1C2E-43CA-979A-148CE4A43EAA}" type="pres">
      <dgm:prSet presAssocID="{260281A5-6EC4-4CC6-8A8B-3D0C82FF5A34}" presName="dummyNode2" presStyleLbl="node1" presStyleIdx="0" presStyleCnt="2"/>
      <dgm:spPr/>
    </dgm:pt>
    <dgm:pt modelId="{BD70B3AB-5203-4AF9-9BF1-21C5CA9BDDFF}" type="pres">
      <dgm:prSet presAssocID="{260281A5-6EC4-4CC6-8A8B-3D0C82FF5A34}" presName="childNode2" presStyleLbl="bgAcc1" presStyleIdx="1" presStyleCnt="2" custScaleX="194896" custScaleY="172353" custLinFactNeighborX="29127" custLinFactNeighborY="243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90FF0-EFDA-4694-BEA8-4C546E089D4B}" type="pres">
      <dgm:prSet presAssocID="{260281A5-6EC4-4CC6-8A8B-3D0C82FF5A34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B1F91-347C-4150-B286-3AA336BA4D9C}" type="pres">
      <dgm:prSet presAssocID="{260281A5-6EC4-4CC6-8A8B-3D0C82FF5A34}" presName="parentNode2" presStyleLbl="node1" presStyleIdx="1" presStyleCnt="2" custLinFactNeighborX="62390" custLinFactNeighborY="-620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4F1E0A-C528-4D8F-98AC-638035E86497}" type="pres">
      <dgm:prSet presAssocID="{260281A5-6EC4-4CC6-8A8B-3D0C82FF5A34}" presName="connSite2" presStyleCnt="0"/>
      <dgm:spPr/>
    </dgm:pt>
  </dgm:ptLst>
  <dgm:cxnLst>
    <dgm:cxn modelId="{08DDC1F7-44F2-4BDE-BF7A-49CF54C03007}" srcId="{9650A178-60B1-44EA-AF91-2C4DA05683EA}" destId="{5443E2F4-AA0C-4A03-81C8-9590E03B6F0F}" srcOrd="2" destOrd="0" parTransId="{AA041906-A7E3-4EC9-A820-4C07A3187057}" sibTransId="{1DF4008E-2062-4B38-A0F1-D4EF000C118C}"/>
    <dgm:cxn modelId="{9B32C21D-67AF-4C8E-8AB0-47B2DE84EF5C}" srcId="{260281A5-6EC4-4CC6-8A8B-3D0C82FF5A34}" destId="{2BE0C15E-5828-4D68-9DAD-0917502397A9}" srcOrd="1" destOrd="0" parTransId="{314063C8-DD9B-40E1-BE7A-B7F5E926F029}" sibTransId="{54AD4F4D-8FC1-437C-B771-4B510C6F96DF}"/>
    <dgm:cxn modelId="{055FA243-3ED2-42BB-A40C-1747DEDCE482}" type="presOf" srcId="{7F61BE65-95F0-4ADC-B14D-BE235834E726}" destId="{F36AF74C-A33F-4793-9B5F-BCFDD86CC120}" srcOrd="1" destOrd="1" presId="urn:microsoft.com/office/officeart/2005/8/layout/hProcess4"/>
    <dgm:cxn modelId="{12829343-E439-48DB-9B61-2E9336508D41}" type="presOf" srcId="{2BE0C15E-5828-4D68-9DAD-0917502397A9}" destId="{C9C90FF0-EFDA-4694-BEA8-4C546E089D4B}" srcOrd="1" destOrd="1" presId="urn:microsoft.com/office/officeart/2005/8/layout/hProcess4"/>
    <dgm:cxn modelId="{DFA66A2E-2058-40E6-8F50-D17281B11A18}" type="presOf" srcId="{81B10BD5-A6F6-4A92-8B42-0A28C8F4D9AD}" destId="{C9C90FF0-EFDA-4694-BEA8-4C546E089D4B}" srcOrd="1" destOrd="3" presId="urn:microsoft.com/office/officeart/2005/8/layout/hProcess4"/>
    <dgm:cxn modelId="{FA4147BF-F1C4-4683-9BF3-8A269A1ED88D}" type="presOf" srcId="{7F61BE65-95F0-4ADC-B14D-BE235834E726}" destId="{A0BA189C-3F74-4EC5-91D2-368D824DD2CC}" srcOrd="0" destOrd="1" presId="urn:microsoft.com/office/officeart/2005/8/layout/hProcess4"/>
    <dgm:cxn modelId="{E66C440E-0CE2-4049-9119-BB40BFB0041E}" srcId="{C313AB61-7F03-4B7D-9A7B-77928E0F61CC}" destId="{260281A5-6EC4-4CC6-8A8B-3D0C82FF5A34}" srcOrd="1" destOrd="0" parTransId="{65C521AA-B99B-48B5-A697-A54E04437C57}" sibTransId="{F79972BC-7227-43FB-85C3-E4DB4A47BE6D}"/>
    <dgm:cxn modelId="{52A93CAC-964B-4218-9300-FBCCA4A561AC}" srcId="{260281A5-6EC4-4CC6-8A8B-3D0C82FF5A34}" destId="{921ED5C2-80A3-4D5B-96C6-F696B4DFD840}" srcOrd="4" destOrd="0" parTransId="{180CF188-DCDC-4458-A309-AA1E69425733}" sibTransId="{634FA652-D5DB-4880-A998-E97206AC3B0E}"/>
    <dgm:cxn modelId="{4BA0FA1F-3B7A-4D48-80B5-4F7EF8073838}" type="presOf" srcId="{8B4F5CB6-7741-494B-B492-261B2BE4028B}" destId="{B9CC77FA-3095-4030-B092-321C0F098001}" srcOrd="0" destOrd="0" presId="urn:microsoft.com/office/officeart/2005/8/layout/hProcess4"/>
    <dgm:cxn modelId="{57C09984-CAFF-4659-B579-2090D71AF6E1}" type="presOf" srcId="{4FFFD8CF-05C2-438D-8222-343A7FA13FC0}" destId="{A0BA189C-3F74-4EC5-91D2-368D824DD2CC}" srcOrd="0" destOrd="3" presId="urn:microsoft.com/office/officeart/2005/8/layout/hProcess4"/>
    <dgm:cxn modelId="{F4F21A2E-8D85-4507-87D8-25B39BB0D36B}" srcId="{260281A5-6EC4-4CC6-8A8B-3D0C82FF5A34}" destId="{81B10BD5-A6F6-4A92-8B42-0A28C8F4D9AD}" srcOrd="3" destOrd="0" parTransId="{E5F5AE5C-1B7D-4147-99D3-9CF10D46959A}" sibTransId="{AEA1CEAC-5E5E-4CBA-9C05-B363451AC142}"/>
    <dgm:cxn modelId="{394D4240-861D-4B26-98D2-0BFEBE12A827}" srcId="{260281A5-6EC4-4CC6-8A8B-3D0C82FF5A34}" destId="{C4F480DB-579C-49C9-ABE8-8AF49A4B2F70}" srcOrd="2" destOrd="0" parTransId="{9D2CA30F-05FF-4BB5-AD3F-0477ACCB5AAB}" sibTransId="{915B5485-2E6F-448E-9457-9065A6D1E1AC}"/>
    <dgm:cxn modelId="{4125AF8F-04BC-4E0D-851B-220F7385E42F}" type="presOf" srcId="{337E8DE7-B021-4705-95DB-FC9E07752A12}" destId="{C9C90FF0-EFDA-4694-BEA8-4C546E089D4B}" srcOrd="1" destOrd="0" presId="urn:microsoft.com/office/officeart/2005/8/layout/hProcess4"/>
    <dgm:cxn modelId="{0B663E70-A3DD-4292-97FE-F79FA953C9EE}" type="presOf" srcId="{C313AB61-7F03-4B7D-9A7B-77928E0F61CC}" destId="{EAE10838-4596-4845-97AE-240582FD4824}" srcOrd="0" destOrd="0" presId="urn:microsoft.com/office/officeart/2005/8/layout/hProcess4"/>
    <dgm:cxn modelId="{ED72EF55-FB8D-409B-B304-909B6F5110F2}" type="presOf" srcId="{921ED5C2-80A3-4D5B-96C6-F696B4DFD840}" destId="{BD70B3AB-5203-4AF9-9BF1-21C5CA9BDDFF}" srcOrd="0" destOrd="4" presId="urn:microsoft.com/office/officeart/2005/8/layout/hProcess4"/>
    <dgm:cxn modelId="{EB97BB0F-0BAA-4B64-8154-8E0AA62CEA9E}" type="presOf" srcId="{337E8DE7-B021-4705-95DB-FC9E07752A12}" destId="{BD70B3AB-5203-4AF9-9BF1-21C5CA9BDDFF}" srcOrd="0" destOrd="0" presId="urn:microsoft.com/office/officeart/2005/8/layout/hProcess4"/>
    <dgm:cxn modelId="{48A77101-DDDC-4CC2-90A1-04D1E813246B}" type="presOf" srcId="{4FFFD8CF-05C2-438D-8222-343A7FA13FC0}" destId="{F36AF74C-A33F-4793-9B5F-BCFDD86CC120}" srcOrd="1" destOrd="3" presId="urn:microsoft.com/office/officeart/2005/8/layout/hProcess4"/>
    <dgm:cxn modelId="{AECA50F5-A5D1-4FE7-8845-E6D0D825854D}" srcId="{260281A5-6EC4-4CC6-8A8B-3D0C82FF5A34}" destId="{337E8DE7-B021-4705-95DB-FC9E07752A12}" srcOrd="0" destOrd="0" parTransId="{43C59F47-1B7D-4A55-8E0F-D5E17BD8E339}" sibTransId="{52A66322-E8E5-4EC3-9829-D7922E50B6A6}"/>
    <dgm:cxn modelId="{6C486E65-E48D-4659-BA62-48251468D3AA}" srcId="{C313AB61-7F03-4B7D-9A7B-77928E0F61CC}" destId="{9650A178-60B1-44EA-AF91-2C4DA05683EA}" srcOrd="0" destOrd="0" parTransId="{DC2E4C75-02EE-452D-9C54-18A8161BA314}" sibTransId="{8B4F5CB6-7741-494B-B492-261B2BE4028B}"/>
    <dgm:cxn modelId="{F6B02907-FE0F-4E13-8F07-21792ECADF9C}" type="presOf" srcId="{921ED5C2-80A3-4D5B-96C6-F696B4DFD840}" destId="{C9C90FF0-EFDA-4694-BEA8-4C546E089D4B}" srcOrd="1" destOrd="4" presId="urn:microsoft.com/office/officeart/2005/8/layout/hProcess4"/>
    <dgm:cxn modelId="{3DAF17B0-310C-4F0C-B6E6-87275BC38A73}" type="presOf" srcId="{9650A178-60B1-44EA-AF91-2C4DA05683EA}" destId="{D7A88EAB-FA4F-4F94-BF80-F55CA651E873}" srcOrd="0" destOrd="0" presId="urn:microsoft.com/office/officeart/2005/8/layout/hProcess4"/>
    <dgm:cxn modelId="{5227635B-D5F4-402E-9805-E26E45F63A27}" type="presOf" srcId="{C4F480DB-579C-49C9-ABE8-8AF49A4B2F70}" destId="{BD70B3AB-5203-4AF9-9BF1-21C5CA9BDDFF}" srcOrd="0" destOrd="2" presId="urn:microsoft.com/office/officeart/2005/8/layout/hProcess4"/>
    <dgm:cxn modelId="{4184BF54-8D15-48B9-9557-31EDB909249F}" type="presOf" srcId="{F22919DE-6296-45F6-967A-5D034F90B29D}" destId="{F36AF74C-A33F-4793-9B5F-BCFDD86CC120}" srcOrd="1" destOrd="0" presId="urn:microsoft.com/office/officeart/2005/8/layout/hProcess4"/>
    <dgm:cxn modelId="{1B25E7E1-7C87-4CFD-9A1E-7C291DCDC14F}" type="presOf" srcId="{5443E2F4-AA0C-4A03-81C8-9590E03B6F0F}" destId="{F36AF74C-A33F-4793-9B5F-BCFDD86CC120}" srcOrd="1" destOrd="2" presId="urn:microsoft.com/office/officeart/2005/8/layout/hProcess4"/>
    <dgm:cxn modelId="{69A00727-C982-47C2-8D30-93C0AD0359B9}" type="presOf" srcId="{C4F480DB-579C-49C9-ABE8-8AF49A4B2F70}" destId="{C9C90FF0-EFDA-4694-BEA8-4C546E089D4B}" srcOrd="1" destOrd="2" presId="urn:microsoft.com/office/officeart/2005/8/layout/hProcess4"/>
    <dgm:cxn modelId="{1E8A903F-5952-4815-A326-2F1FC647CDD2}" type="presOf" srcId="{5443E2F4-AA0C-4A03-81C8-9590E03B6F0F}" destId="{A0BA189C-3F74-4EC5-91D2-368D824DD2CC}" srcOrd="0" destOrd="2" presId="urn:microsoft.com/office/officeart/2005/8/layout/hProcess4"/>
    <dgm:cxn modelId="{C7B80906-DD2D-4A6D-BF0F-6202E216CAB8}" type="presOf" srcId="{F22919DE-6296-45F6-967A-5D034F90B29D}" destId="{A0BA189C-3F74-4EC5-91D2-368D824DD2CC}" srcOrd="0" destOrd="0" presId="urn:microsoft.com/office/officeart/2005/8/layout/hProcess4"/>
    <dgm:cxn modelId="{4016F89F-8CAD-419D-8DBC-4FF9E3ED3EA3}" srcId="{9650A178-60B1-44EA-AF91-2C4DA05683EA}" destId="{7F61BE65-95F0-4ADC-B14D-BE235834E726}" srcOrd="1" destOrd="0" parTransId="{AA8DC54F-E91B-40C4-9BE2-36D191F00567}" sibTransId="{8F023FD0-1BC4-4EB7-97FA-B0C5C10FB653}"/>
    <dgm:cxn modelId="{8025A804-DC53-4831-91D5-072C21421C65}" srcId="{9650A178-60B1-44EA-AF91-2C4DA05683EA}" destId="{F22919DE-6296-45F6-967A-5D034F90B29D}" srcOrd="0" destOrd="0" parTransId="{6C09ED13-ACF4-471D-8B44-7A6DA8A4AC1F}" sibTransId="{794FD049-FC61-4C8F-8A92-33B2AB4E5CC2}"/>
    <dgm:cxn modelId="{E136411E-DB4F-4185-9B17-D749447EB4B0}" srcId="{9650A178-60B1-44EA-AF91-2C4DA05683EA}" destId="{4FFFD8CF-05C2-438D-8222-343A7FA13FC0}" srcOrd="3" destOrd="0" parTransId="{17AFD34C-6338-4C10-86CC-B746BCCDA02F}" sibTransId="{692D6E72-BA00-4241-9222-83B21B04A322}"/>
    <dgm:cxn modelId="{D9132E27-D330-4E44-8E06-0385793FC0CF}" type="presOf" srcId="{81B10BD5-A6F6-4A92-8B42-0A28C8F4D9AD}" destId="{BD70B3AB-5203-4AF9-9BF1-21C5CA9BDDFF}" srcOrd="0" destOrd="3" presId="urn:microsoft.com/office/officeart/2005/8/layout/hProcess4"/>
    <dgm:cxn modelId="{DBB14A09-E7EA-48D7-BF66-0FFC8C19CF37}" type="presOf" srcId="{260281A5-6EC4-4CC6-8A8B-3D0C82FF5A34}" destId="{995B1F91-347C-4150-B286-3AA336BA4D9C}" srcOrd="0" destOrd="0" presId="urn:microsoft.com/office/officeart/2005/8/layout/hProcess4"/>
    <dgm:cxn modelId="{FBC12B5D-4288-41C0-BBDE-E88125BAD2B8}" type="presOf" srcId="{2BE0C15E-5828-4D68-9DAD-0917502397A9}" destId="{BD70B3AB-5203-4AF9-9BF1-21C5CA9BDDFF}" srcOrd="0" destOrd="1" presId="urn:microsoft.com/office/officeart/2005/8/layout/hProcess4"/>
    <dgm:cxn modelId="{A4D2F68A-BCB2-448A-8025-A4DBFAE11E55}" type="presParOf" srcId="{EAE10838-4596-4845-97AE-240582FD4824}" destId="{F39AE5DF-E851-4A96-A103-72CEB429EC4F}" srcOrd="0" destOrd="0" presId="urn:microsoft.com/office/officeart/2005/8/layout/hProcess4"/>
    <dgm:cxn modelId="{2F6587EE-ABAE-48BE-9445-96875A866392}" type="presParOf" srcId="{EAE10838-4596-4845-97AE-240582FD4824}" destId="{2A832408-867C-4666-ACA8-7354D1F9A957}" srcOrd="1" destOrd="0" presId="urn:microsoft.com/office/officeart/2005/8/layout/hProcess4"/>
    <dgm:cxn modelId="{8799EBE2-6EDA-4E11-9CA1-4BEDCE81FF03}" type="presParOf" srcId="{EAE10838-4596-4845-97AE-240582FD4824}" destId="{39352FC4-01C1-4EE3-8762-864C53B97472}" srcOrd="2" destOrd="0" presId="urn:microsoft.com/office/officeart/2005/8/layout/hProcess4"/>
    <dgm:cxn modelId="{CCFCDC1A-7775-4C82-81D6-0D2A9F1EB102}" type="presParOf" srcId="{39352FC4-01C1-4EE3-8762-864C53B97472}" destId="{A9371C1A-03B7-42B3-8B5A-5BEA17F1A838}" srcOrd="0" destOrd="0" presId="urn:microsoft.com/office/officeart/2005/8/layout/hProcess4"/>
    <dgm:cxn modelId="{AE24EBE7-5DE3-43CD-A42D-6759DD0BE4F0}" type="presParOf" srcId="{A9371C1A-03B7-42B3-8B5A-5BEA17F1A838}" destId="{CBA30686-6D84-4A70-B18C-CA968D61A061}" srcOrd="0" destOrd="0" presId="urn:microsoft.com/office/officeart/2005/8/layout/hProcess4"/>
    <dgm:cxn modelId="{0A08DD2C-97E6-4F57-B917-F5E452E1EA15}" type="presParOf" srcId="{A9371C1A-03B7-42B3-8B5A-5BEA17F1A838}" destId="{A0BA189C-3F74-4EC5-91D2-368D824DD2CC}" srcOrd="1" destOrd="0" presId="urn:microsoft.com/office/officeart/2005/8/layout/hProcess4"/>
    <dgm:cxn modelId="{9B762C9D-82B6-4561-8E21-795666FD6CE4}" type="presParOf" srcId="{A9371C1A-03B7-42B3-8B5A-5BEA17F1A838}" destId="{F36AF74C-A33F-4793-9B5F-BCFDD86CC120}" srcOrd="2" destOrd="0" presId="urn:microsoft.com/office/officeart/2005/8/layout/hProcess4"/>
    <dgm:cxn modelId="{DB3C8186-6265-4725-8608-BD4E09E236CD}" type="presParOf" srcId="{A9371C1A-03B7-42B3-8B5A-5BEA17F1A838}" destId="{D7A88EAB-FA4F-4F94-BF80-F55CA651E873}" srcOrd="3" destOrd="0" presId="urn:microsoft.com/office/officeart/2005/8/layout/hProcess4"/>
    <dgm:cxn modelId="{9B698802-3A52-48F2-A038-7D805E7392CE}" type="presParOf" srcId="{A9371C1A-03B7-42B3-8B5A-5BEA17F1A838}" destId="{6A1343E5-83AE-4A72-9F56-D55FC67BC920}" srcOrd="4" destOrd="0" presId="urn:microsoft.com/office/officeart/2005/8/layout/hProcess4"/>
    <dgm:cxn modelId="{4DB2FB76-5EDD-488D-AD55-5B40FF8B80D2}" type="presParOf" srcId="{39352FC4-01C1-4EE3-8762-864C53B97472}" destId="{B9CC77FA-3095-4030-B092-321C0F098001}" srcOrd="1" destOrd="0" presId="urn:microsoft.com/office/officeart/2005/8/layout/hProcess4"/>
    <dgm:cxn modelId="{C7B50C17-9BBA-4324-9403-76CEA3969DA6}" type="presParOf" srcId="{39352FC4-01C1-4EE3-8762-864C53B97472}" destId="{765131A4-88F1-44E9-B4AE-CF2BBCFFF0E8}" srcOrd="2" destOrd="0" presId="urn:microsoft.com/office/officeart/2005/8/layout/hProcess4"/>
    <dgm:cxn modelId="{7954CD79-1103-4ED2-89D1-E111FFD244C5}" type="presParOf" srcId="{765131A4-88F1-44E9-B4AE-CF2BBCFFF0E8}" destId="{C61D92DF-1C2E-43CA-979A-148CE4A43EAA}" srcOrd="0" destOrd="0" presId="urn:microsoft.com/office/officeart/2005/8/layout/hProcess4"/>
    <dgm:cxn modelId="{96E47284-452E-4256-AB2F-9E3293B74757}" type="presParOf" srcId="{765131A4-88F1-44E9-B4AE-CF2BBCFFF0E8}" destId="{BD70B3AB-5203-4AF9-9BF1-21C5CA9BDDFF}" srcOrd="1" destOrd="0" presId="urn:microsoft.com/office/officeart/2005/8/layout/hProcess4"/>
    <dgm:cxn modelId="{6FF15EBD-99A8-489D-B47E-C069C3368A12}" type="presParOf" srcId="{765131A4-88F1-44E9-B4AE-CF2BBCFFF0E8}" destId="{C9C90FF0-EFDA-4694-BEA8-4C546E089D4B}" srcOrd="2" destOrd="0" presId="urn:microsoft.com/office/officeart/2005/8/layout/hProcess4"/>
    <dgm:cxn modelId="{1DCA71DA-7FC5-4CF4-BD60-80C846C680A7}" type="presParOf" srcId="{765131A4-88F1-44E9-B4AE-CF2BBCFFF0E8}" destId="{995B1F91-347C-4150-B286-3AA336BA4D9C}" srcOrd="3" destOrd="0" presId="urn:microsoft.com/office/officeart/2005/8/layout/hProcess4"/>
    <dgm:cxn modelId="{AD559B99-3305-4A36-A92D-00B6941EBBC8}" type="presParOf" srcId="{765131A4-88F1-44E9-B4AE-CF2BBCFFF0E8}" destId="{0D4F1E0A-C528-4D8F-98AC-638035E8649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13AB61-7F03-4B7D-9A7B-77928E0F61CC}" type="doc">
      <dgm:prSet loTypeId="urn:microsoft.com/office/officeart/2005/8/layout/hProcess4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th-TH"/>
        </a:p>
      </dgm:t>
    </dgm:pt>
    <dgm:pt modelId="{9650A178-60B1-44EA-AF91-2C4DA05683EA}">
      <dgm:prSet phldrT="[Text]" custT="1"/>
      <dgm:spPr/>
      <dgm:t>
        <a:bodyPr/>
        <a:lstStyle/>
        <a:p>
          <a:r>
            <a:rPr lang="th-TH" sz="3600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เป้าหมาย</a:t>
          </a:r>
        </a:p>
      </dgm:t>
    </dgm:pt>
    <dgm:pt modelId="{DC2E4C75-02EE-452D-9C54-18A8161BA314}" type="parTrans" cxnId="{6C486E65-E48D-4659-BA62-48251468D3AA}">
      <dgm:prSet/>
      <dgm:spPr/>
      <dgm:t>
        <a:bodyPr/>
        <a:lstStyle/>
        <a:p>
          <a:endParaRPr lang="th-TH"/>
        </a:p>
      </dgm:t>
    </dgm:pt>
    <dgm:pt modelId="{8B4F5CB6-7741-494B-B492-261B2BE4028B}" type="sibTrans" cxnId="{6C486E65-E48D-4659-BA62-48251468D3AA}">
      <dgm:prSet/>
      <dgm:spPr/>
      <dgm:t>
        <a:bodyPr/>
        <a:lstStyle/>
        <a:p>
          <a:endParaRPr lang="th-TH"/>
        </a:p>
      </dgm:t>
    </dgm:pt>
    <dgm:pt modelId="{1BFB1F72-E88E-4B77-A795-9D545BAAC06D}">
      <dgm:prSet phldrT="[Text]" custT="1"/>
      <dgm:spPr/>
      <dgm:t>
        <a:bodyPr/>
        <a:lstStyle/>
        <a:p>
          <a:r>
            <a: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นักเรียนที่อยู่ในเขตพื้นที่หรือภาค</a:t>
          </a:r>
        </a:p>
      </dgm:t>
    </dgm:pt>
    <dgm:pt modelId="{D162B716-A716-402D-8BEF-BBFA04A7BC60}" type="parTrans" cxnId="{4BB79728-A0E9-4E64-9676-BD344F2A58FC}">
      <dgm:prSet/>
      <dgm:spPr/>
      <dgm:t>
        <a:bodyPr/>
        <a:lstStyle/>
        <a:p>
          <a:endParaRPr lang="th-TH"/>
        </a:p>
      </dgm:t>
    </dgm:pt>
    <dgm:pt modelId="{63284371-23F5-44AC-9C42-07A8C31467A9}" type="sibTrans" cxnId="{4BB79728-A0E9-4E64-9676-BD344F2A58FC}">
      <dgm:prSet/>
      <dgm:spPr/>
      <dgm:t>
        <a:bodyPr/>
        <a:lstStyle/>
        <a:p>
          <a:endParaRPr lang="th-TH"/>
        </a:p>
      </dgm:t>
    </dgm:pt>
    <dgm:pt modelId="{260281A5-6EC4-4CC6-8A8B-3D0C82FF5A34}">
      <dgm:prSet phldrT="[Text]" custT="1"/>
      <dgm:spPr/>
      <dgm:t>
        <a:bodyPr/>
        <a:lstStyle/>
        <a:p>
          <a:r>
            <a:rPr lang="th-TH" sz="36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วิธีการ</a:t>
          </a:r>
        </a:p>
      </dgm:t>
    </dgm:pt>
    <dgm:pt modelId="{65C521AA-B99B-48B5-A697-A54E04437C57}" type="parTrans" cxnId="{E66C440E-0CE2-4049-9119-BB40BFB0041E}">
      <dgm:prSet/>
      <dgm:spPr/>
      <dgm:t>
        <a:bodyPr/>
        <a:lstStyle/>
        <a:p>
          <a:endParaRPr lang="th-TH"/>
        </a:p>
      </dgm:t>
    </dgm:pt>
    <dgm:pt modelId="{F79972BC-7227-43FB-85C3-E4DB4A47BE6D}" type="sibTrans" cxnId="{E66C440E-0CE2-4049-9119-BB40BFB0041E}">
      <dgm:prSet/>
      <dgm:spPr/>
      <dgm:t>
        <a:bodyPr/>
        <a:lstStyle/>
        <a:p>
          <a:endParaRPr lang="th-TH"/>
        </a:p>
      </dgm:t>
    </dgm:pt>
    <dgm:pt modelId="{337E8DE7-B021-4705-95DB-FC9E07752A12}">
      <dgm:prSet phldrT="[Text]" custT="1"/>
      <dgm:spPr/>
      <dgm:t>
        <a:bodyPr/>
        <a:lstStyle/>
        <a:p>
          <a:r>
            <a: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ยื่นสมัครกับสถาบันอุดมศึกษา</a:t>
          </a:r>
        </a:p>
      </dgm:t>
    </dgm:pt>
    <dgm:pt modelId="{43C59F47-1B7D-4A55-8E0F-D5E17BD8E339}" type="parTrans" cxnId="{AECA50F5-A5D1-4FE7-8845-E6D0D825854D}">
      <dgm:prSet/>
      <dgm:spPr/>
      <dgm:t>
        <a:bodyPr/>
        <a:lstStyle/>
        <a:p>
          <a:endParaRPr lang="th-TH"/>
        </a:p>
      </dgm:t>
    </dgm:pt>
    <dgm:pt modelId="{52A66322-E8E5-4EC3-9829-D7922E50B6A6}" type="sibTrans" cxnId="{AECA50F5-A5D1-4FE7-8845-E6D0D825854D}">
      <dgm:prSet/>
      <dgm:spPr/>
      <dgm:t>
        <a:bodyPr/>
        <a:lstStyle/>
        <a:p>
          <a:endParaRPr lang="th-TH"/>
        </a:p>
      </dgm:t>
    </dgm:pt>
    <dgm:pt modelId="{7F9494B0-B3EE-4297-9B4C-FE4FD5498455}">
      <dgm:prSet phldrT="[Text]" custT="1"/>
      <dgm:spPr/>
      <dgm:t>
        <a:bodyPr/>
        <a:lstStyle/>
        <a:p>
          <a:r>
            <a: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สถาบันอุดมศึกษากำหนดเกณฑ์การคัดเลือก (ซึ่งอาจจะมีการใช้คะแนนสอบข้อเขียนร่วมด้วย)</a:t>
          </a:r>
        </a:p>
      </dgm:t>
    </dgm:pt>
    <dgm:pt modelId="{688AC3C0-739E-47F9-8A06-6E923EF031A7}" type="parTrans" cxnId="{29B109D1-DCA6-4B8C-A91D-B62913429108}">
      <dgm:prSet/>
      <dgm:spPr/>
      <dgm:t>
        <a:bodyPr/>
        <a:lstStyle/>
        <a:p>
          <a:endParaRPr lang="th-TH"/>
        </a:p>
      </dgm:t>
    </dgm:pt>
    <dgm:pt modelId="{DD15C51A-24BA-4AF9-9ABC-BBE8168FD86D}" type="sibTrans" cxnId="{29B109D1-DCA6-4B8C-A91D-B62913429108}">
      <dgm:prSet/>
      <dgm:spPr/>
      <dgm:t>
        <a:bodyPr/>
        <a:lstStyle/>
        <a:p>
          <a:endParaRPr lang="th-TH"/>
        </a:p>
      </dgm:t>
    </dgm:pt>
    <dgm:pt modelId="{A92BCB57-2606-4CA2-A941-5134EF980435}">
      <dgm:prSet phldrT="[Text]" custT="1"/>
      <dgm:spPr/>
      <dgm:t>
        <a:bodyPr/>
        <a:lstStyle/>
        <a:p>
          <a:r>
            <a: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นักเรียนในโรงเรียนในเครือข่าย</a:t>
          </a:r>
        </a:p>
      </dgm:t>
    </dgm:pt>
    <dgm:pt modelId="{B63481F5-F470-42E8-9CBA-2CAA22E63E4E}" type="parTrans" cxnId="{C90DD690-2B2F-4FD8-B48B-3F7B301671F0}">
      <dgm:prSet/>
      <dgm:spPr/>
      <dgm:t>
        <a:bodyPr/>
        <a:lstStyle/>
        <a:p>
          <a:endParaRPr lang="th-TH"/>
        </a:p>
      </dgm:t>
    </dgm:pt>
    <dgm:pt modelId="{9B6A2501-42E6-46C8-9A01-8864DDE87679}" type="sibTrans" cxnId="{C90DD690-2B2F-4FD8-B48B-3F7B301671F0}">
      <dgm:prSet/>
      <dgm:spPr/>
      <dgm:t>
        <a:bodyPr/>
        <a:lstStyle/>
        <a:p>
          <a:endParaRPr lang="th-TH"/>
        </a:p>
      </dgm:t>
    </dgm:pt>
    <dgm:pt modelId="{E9347B7D-8D38-4182-8D4E-50565E745A55}">
      <dgm:prSet phldrT="[Text]" custT="1"/>
      <dgm:spPr/>
      <dgm:t>
        <a:bodyPr/>
        <a:lstStyle/>
        <a:p>
          <a:r>
            <a: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นักเรียนโครงการความสามารถพิเศษ</a:t>
          </a:r>
        </a:p>
      </dgm:t>
    </dgm:pt>
    <dgm:pt modelId="{3B991E5A-2787-43BA-A335-C0DF675813EA}" type="parTrans" cxnId="{0449F35E-7EBB-4D5F-95E6-0AE7A77A1AF7}">
      <dgm:prSet/>
      <dgm:spPr/>
      <dgm:t>
        <a:bodyPr/>
        <a:lstStyle/>
        <a:p>
          <a:endParaRPr lang="th-TH"/>
        </a:p>
      </dgm:t>
    </dgm:pt>
    <dgm:pt modelId="{9A1D4F20-1ADE-4478-A9CA-B67C191EFC79}" type="sibTrans" cxnId="{0449F35E-7EBB-4D5F-95E6-0AE7A77A1AF7}">
      <dgm:prSet/>
      <dgm:spPr/>
      <dgm:t>
        <a:bodyPr/>
        <a:lstStyle/>
        <a:p>
          <a:endParaRPr lang="th-TH"/>
        </a:p>
      </dgm:t>
    </dgm:pt>
    <dgm:pt modelId="{808E0F90-9E4F-4E7D-8F2F-095B49473165}">
      <dgm:prSet phldrT="[Text]" custT="1"/>
      <dgm:spPr/>
      <dgm:t>
        <a:bodyPr/>
        <a:lstStyle/>
        <a:p>
          <a:endParaRPr lang="th-TH" sz="28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8F5A664-4B27-4BCC-89B5-2CC816F35E2B}" type="parTrans" cxnId="{97887B9D-8418-4022-99BE-254B875BB4B7}">
      <dgm:prSet/>
      <dgm:spPr/>
      <dgm:t>
        <a:bodyPr/>
        <a:lstStyle/>
        <a:p>
          <a:endParaRPr lang="th-TH"/>
        </a:p>
      </dgm:t>
    </dgm:pt>
    <dgm:pt modelId="{ED3868D1-5C22-4A10-A05B-8D7717FF395E}" type="sibTrans" cxnId="{97887B9D-8418-4022-99BE-254B875BB4B7}">
      <dgm:prSet/>
      <dgm:spPr/>
      <dgm:t>
        <a:bodyPr/>
        <a:lstStyle/>
        <a:p>
          <a:endParaRPr lang="th-TH"/>
        </a:p>
      </dgm:t>
    </dgm:pt>
    <dgm:pt modelId="{8B159C90-3535-4550-8EBF-452E689E72BF}">
      <dgm:prSet phldrT="[Text]" custT="1"/>
      <dgm:spPr/>
      <dgm:t>
        <a:bodyPr/>
        <a:lstStyle/>
        <a:p>
          <a:r>
            <a: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นักเรียนในเขตพิเศษของประเทศ</a:t>
          </a:r>
        </a:p>
      </dgm:t>
    </dgm:pt>
    <dgm:pt modelId="{78415E5C-7A89-4603-8413-60B2B2415C7D}" type="parTrans" cxnId="{CB7B09D0-0865-46BD-8CA5-A2CADB93ADF2}">
      <dgm:prSet/>
      <dgm:spPr/>
      <dgm:t>
        <a:bodyPr/>
        <a:lstStyle/>
        <a:p>
          <a:endParaRPr lang="th-TH"/>
        </a:p>
      </dgm:t>
    </dgm:pt>
    <dgm:pt modelId="{CCDAA254-FD48-4556-9224-53394F703093}" type="sibTrans" cxnId="{CB7B09D0-0865-46BD-8CA5-A2CADB93ADF2}">
      <dgm:prSet/>
      <dgm:spPr/>
      <dgm:t>
        <a:bodyPr/>
        <a:lstStyle/>
        <a:p>
          <a:endParaRPr lang="th-TH"/>
        </a:p>
      </dgm:t>
    </dgm:pt>
    <dgm:pt modelId="{12832C4D-53B2-4A23-BCB9-139E530DFFD9}">
      <dgm:prSet phldrT="[Text]" custT="1"/>
      <dgm:spPr/>
      <dgm:t>
        <a:bodyPr/>
        <a:lstStyle/>
        <a:p>
          <a:r>
            <a: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ส่งชื่อเข้าระบบการบริหารจัดการสิทธิ์</a:t>
          </a:r>
        </a:p>
      </dgm:t>
    </dgm:pt>
    <dgm:pt modelId="{058B5970-4842-4235-AD9D-4DD4F67151C6}" type="parTrans" cxnId="{5860B935-DCB1-4A92-B684-2C37CD4932A4}">
      <dgm:prSet/>
      <dgm:spPr/>
      <dgm:t>
        <a:bodyPr/>
        <a:lstStyle/>
        <a:p>
          <a:endParaRPr lang="en-US"/>
        </a:p>
      </dgm:t>
    </dgm:pt>
    <dgm:pt modelId="{45D5C267-1258-4215-9230-22493DA610DA}" type="sibTrans" cxnId="{5860B935-DCB1-4A92-B684-2C37CD4932A4}">
      <dgm:prSet/>
      <dgm:spPr/>
      <dgm:t>
        <a:bodyPr/>
        <a:lstStyle/>
        <a:p>
          <a:endParaRPr lang="en-US"/>
        </a:p>
      </dgm:t>
    </dgm:pt>
    <dgm:pt modelId="{EAE10838-4596-4845-97AE-240582FD4824}" type="pres">
      <dgm:prSet presAssocID="{C313AB61-7F03-4B7D-9A7B-77928E0F61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9AE5DF-E851-4A96-A103-72CEB429EC4F}" type="pres">
      <dgm:prSet presAssocID="{C313AB61-7F03-4B7D-9A7B-77928E0F61CC}" presName="tSp" presStyleCnt="0"/>
      <dgm:spPr/>
    </dgm:pt>
    <dgm:pt modelId="{2A832408-867C-4666-ACA8-7354D1F9A957}" type="pres">
      <dgm:prSet presAssocID="{C313AB61-7F03-4B7D-9A7B-77928E0F61CC}" presName="bSp" presStyleCnt="0"/>
      <dgm:spPr/>
    </dgm:pt>
    <dgm:pt modelId="{39352FC4-01C1-4EE3-8762-864C53B97472}" type="pres">
      <dgm:prSet presAssocID="{C313AB61-7F03-4B7D-9A7B-77928E0F61CC}" presName="process" presStyleCnt="0"/>
      <dgm:spPr/>
    </dgm:pt>
    <dgm:pt modelId="{A9371C1A-03B7-42B3-8B5A-5BEA17F1A838}" type="pres">
      <dgm:prSet presAssocID="{9650A178-60B1-44EA-AF91-2C4DA05683EA}" presName="composite1" presStyleCnt="0"/>
      <dgm:spPr/>
    </dgm:pt>
    <dgm:pt modelId="{CBA30686-6D84-4A70-B18C-CA968D61A061}" type="pres">
      <dgm:prSet presAssocID="{9650A178-60B1-44EA-AF91-2C4DA05683EA}" presName="dummyNode1" presStyleLbl="node1" presStyleIdx="0" presStyleCnt="2"/>
      <dgm:spPr/>
    </dgm:pt>
    <dgm:pt modelId="{A0BA189C-3F74-4EC5-91D2-368D824DD2CC}" type="pres">
      <dgm:prSet presAssocID="{9650A178-60B1-44EA-AF91-2C4DA05683EA}" presName="childNode1" presStyleLbl="bgAcc1" presStyleIdx="0" presStyleCnt="2" custScaleX="209310" custScaleY="160739" custLinFactNeighborX="-37602" custLinFactNeighborY="99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6AF74C-A33F-4793-9B5F-BCFDD86CC120}" type="pres">
      <dgm:prSet presAssocID="{9650A178-60B1-44EA-AF91-2C4DA05683EA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88EAB-FA4F-4F94-BF80-F55CA651E873}" type="pres">
      <dgm:prSet presAssocID="{9650A178-60B1-44EA-AF91-2C4DA05683EA}" presName="parentNode1" presStyleLbl="node1" presStyleIdx="0" presStyleCnt="2" custLinFactY="-103192" custLinFactNeighborX="40325" custLinFactNeighborY="-2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343E5-83AE-4A72-9F56-D55FC67BC920}" type="pres">
      <dgm:prSet presAssocID="{9650A178-60B1-44EA-AF91-2C4DA05683EA}" presName="connSite1" presStyleCnt="0"/>
      <dgm:spPr/>
    </dgm:pt>
    <dgm:pt modelId="{B9CC77FA-3095-4030-B092-321C0F098001}" type="pres">
      <dgm:prSet presAssocID="{8B4F5CB6-7741-494B-B492-261B2BE4028B}" presName="Name9" presStyleLbl="sibTrans2D1" presStyleIdx="0" presStyleCnt="1" custAng="3864380" custFlipVert="1" custScaleX="9323" custScaleY="1837" custLinFactNeighborX="-28569" custLinFactNeighborY="-7470"/>
      <dgm:spPr/>
      <dgm:t>
        <a:bodyPr/>
        <a:lstStyle/>
        <a:p>
          <a:endParaRPr lang="en-US"/>
        </a:p>
      </dgm:t>
    </dgm:pt>
    <dgm:pt modelId="{765131A4-88F1-44E9-B4AE-CF2BBCFFF0E8}" type="pres">
      <dgm:prSet presAssocID="{260281A5-6EC4-4CC6-8A8B-3D0C82FF5A34}" presName="composite2" presStyleCnt="0"/>
      <dgm:spPr/>
    </dgm:pt>
    <dgm:pt modelId="{C61D92DF-1C2E-43CA-979A-148CE4A43EAA}" type="pres">
      <dgm:prSet presAssocID="{260281A5-6EC4-4CC6-8A8B-3D0C82FF5A34}" presName="dummyNode2" presStyleLbl="node1" presStyleIdx="0" presStyleCnt="2"/>
      <dgm:spPr/>
    </dgm:pt>
    <dgm:pt modelId="{BD70B3AB-5203-4AF9-9BF1-21C5CA9BDDFF}" type="pres">
      <dgm:prSet presAssocID="{260281A5-6EC4-4CC6-8A8B-3D0C82FF5A34}" presName="childNode2" presStyleLbl="bgAcc1" presStyleIdx="1" presStyleCnt="2" custScaleX="192811" custScaleY="186108" custLinFactY="100000" custLinFactNeighborX="19012" custLinFactNeighborY="1008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90FF0-EFDA-4694-BEA8-4C546E089D4B}" type="pres">
      <dgm:prSet presAssocID="{260281A5-6EC4-4CC6-8A8B-3D0C82FF5A34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B1F91-347C-4150-B286-3AA336BA4D9C}" type="pres">
      <dgm:prSet presAssocID="{260281A5-6EC4-4CC6-8A8B-3D0C82FF5A34}" presName="parentNode2" presStyleLbl="node1" presStyleIdx="1" presStyleCnt="2" custLinFactY="-40561" custLinFactNeighborX="5885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4F1E0A-C528-4D8F-98AC-638035E86497}" type="pres">
      <dgm:prSet presAssocID="{260281A5-6EC4-4CC6-8A8B-3D0C82FF5A34}" presName="connSite2" presStyleCnt="0"/>
      <dgm:spPr/>
    </dgm:pt>
  </dgm:ptLst>
  <dgm:cxnLst>
    <dgm:cxn modelId="{4BB79728-A0E9-4E64-9676-BD344F2A58FC}" srcId="{9650A178-60B1-44EA-AF91-2C4DA05683EA}" destId="{1BFB1F72-E88E-4B77-A795-9D545BAAC06D}" srcOrd="1" destOrd="0" parTransId="{D162B716-A716-402D-8BEF-BBFA04A7BC60}" sibTransId="{63284371-23F5-44AC-9C42-07A8C31467A9}"/>
    <dgm:cxn modelId="{001FEA48-ACA2-4308-B7D4-04C4C048BAE9}" type="presOf" srcId="{12832C4D-53B2-4A23-BCB9-139E530DFFD9}" destId="{C9C90FF0-EFDA-4694-BEA8-4C546E089D4B}" srcOrd="1" destOrd="2" presId="urn:microsoft.com/office/officeart/2005/8/layout/hProcess4"/>
    <dgm:cxn modelId="{27EF4AEF-C86B-4DC7-A95D-63D567F7DCE4}" type="presOf" srcId="{8B159C90-3535-4550-8EBF-452E689E72BF}" destId="{F36AF74C-A33F-4793-9B5F-BCFDD86CC120}" srcOrd="1" destOrd="4" presId="urn:microsoft.com/office/officeart/2005/8/layout/hProcess4"/>
    <dgm:cxn modelId="{022BD19A-27BD-467B-A38E-D907564ACCCA}" type="presOf" srcId="{1BFB1F72-E88E-4B77-A795-9D545BAAC06D}" destId="{F36AF74C-A33F-4793-9B5F-BCFDD86CC120}" srcOrd="1" destOrd="1" presId="urn:microsoft.com/office/officeart/2005/8/layout/hProcess4"/>
    <dgm:cxn modelId="{FD371A68-DE78-4E9F-B798-AD7FA2282C07}" type="presOf" srcId="{8B4F5CB6-7741-494B-B492-261B2BE4028B}" destId="{B9CC77FA-3095-4030-B092-321C0F098001}" srcOrd="0" destOrd="0" presId="urn:microsoft.com/office/officeart/2005/8/layout/hProcess4"/>
    <dgm:cxn modelId="{C9C8C630-7A50-4974-A456-FC58D5E2D1D8}" type="presOf" srcId="{1BFB1F72-E88E-4B77-A795-9D545BAAC06D}" destId="{A0BA189C-3F74-4EC5-91D2-368D824DD2CC}" srcOrd="0" destOrd="1" presId="urn:microsoft.com/office/officeart/2005/8/layout/hProcess4"/>
    <dgm:cxn modelId="{1CF43164-D0C4-43A3-B262-B2283CE4B018}" type="presOf" srcId="{808E0F90-9E4F-4E7D-8F2F-095B49473165}" destId="{F36AF74C-A33F-4793-9B5F-BCFDD86CC120}" srcOrd="1" destOrd="0" presId="urn:microsoft.com/office/officeart/2005/8/layout/hProcess4"/>
    <dgm:cxn modelId="{1202AD33-560D-4665-A577-1907D916B71D}" type="presOf" srcId="{A92BCB57-2606-4CA2-A941-5134EF980435}" destId="{A0BA189C-3F74-4EC5-91D2-368D824DD2CC}" srcOrd="0" destOrd="2" presId="urn:microsoft.com/office/officeart/2005/8/layout/hProcess4"/>
    <dgm:cxn modelId="{6C486E65-E48D-4659-BA62-48251468D3AA}" srcId="{C313AB61-7F03-4B7D-9A7B-77928E0F61CC}" destId="{9650A178-60B1-44EA-AF91-2C4DA05683EA}" srcOrd="0" destOrd="0" parTransId="{DC2E4C75-02EE-452D-9C54-18A8161BA314}" sibTransId="{8B4F5CB6-7741-494B-B492-261B2BE4028B}"/>
    <dgm:cxn modelId="{3ADE18D9-D565-4391-84B9-95FC24A51AC4}" type="presOf" srcId="{9650A178-60B1-44EA-AF91-2C4DA05683EA}" destId="{D7A88EAB-FA4F-4F94-BF80-F55CA651E873}" srcOrd="0" destOrd="0" presId="urn:microsoft.com/office/officeart/2005/8/layout/hProcess4"/>
    <dgm:cxn modelId="{29B109D1-DCA6-4B8C-A91D-B62913429108}" srcId="{260281A5-6EC4-4CC6-8A8B-3D0C82FF5A34}" destId="{7F9494B0-B3EE-4297-9B4C-FE4FD5498455}" srcOrd="1" destOrd="0" parTransId="{688AC3C0-739E-47F9-8A06-6E923EF031A7}" sibTransId="{DD15C51A-24BA-4AF9-9ABC-BBE8168FD86D}"/>
    <dgm:cxn modelId="{C90DD690-2B2F-4FD8-B48B-3F7B301671F0}" srcId="{9650A178-60B1-44EA-AF91-2C4DA05683EA}" destId="{A92BCB57-2606-4CA2-A941-5134EF980435}" srcOrd="2" destOrd="0" parTransId="{B63481F5-F470-42E8-9CBA-2CAA22E63E4E}" sibTransId="{9B6A2501-42E6-46C8-9A01-8864DDE87679}"/>
    <dgm:cxn modelId="{C75F5C95-839A-4BDC-9B98-CB57D40C43A5}" type="presOf" srcId="{12832C4D-53B2-4A23-BCB9-139E530DFFD9}" destId="{BD70B3AB-5203-4AF9-9BF1-21C5CA9BDDFF}" srcOrd="0" destOrd="2" presId="urn:microsoft.com/office/officeart/2005/8/layout/hProcess4"/>
    <dgm:cxn modelId="{CB7B09D0-0865-46BD-8CA5-A2CADB93ADF2}" srcId="{9650A178-60B1-44EA-AF91-2C4DA05683EA}" destId="{8B159C90-3535-4550-8EBF-452E689E72BF}" srcOrd="4" destOrd="0" parTransId="{78415E5C-7A89-4603-8413-60B2B2415C7D}" sibTransId="{CCDAA254-FD48-4556-9224-53394F703093}"/>
    <dgm:cxn modelId="{8D7FC1DA-BA6D-4198-95A7-5726396A083C}" type="presOf" srcId="{7F9494B0-B3EE-4297-9B4C-FE4FD5498455}" destId="{C9C90FF0-EFDA-4694-BEA8-4C546E089D4B}" srcOrd="1" destOrd="1" presId="urn:microsoft.com/office/officeart/2005/8/layout/hProcess4"/>
    <dgm:cxn modelId="{F0781959-7C3C-485F-BF5A-4349B1BEC750}" type="presOf" srcId="{C313AB61-7F03-4B7D-9A7B-77928E0F61CC}" destId="{EAE10838-4596-4845-97AE-240582FD4824}" srcOrd="0" destOrd="0" presId="urn:microsoft.com/office/officeart/2005/8/layout/hProcess4"/>
    <dgm:cxn modelId="{E08CFCD5-61C3-4CA4-A9CB-BA4E183DD1E9}" type="presOf" srcId="{337E8DE7-B021-4705-95DB-FC9E07752A12}" destId="{BD70B3AB-5203-4AF9-9BF1-21C5CA9BDDFF}" srcOrd="0" destOrd="0" presId="urn:microsoft.com/office/officeart/2005/8/layout/hProcess4"/>
    <dgm:cxn modelId="{FC8916B6-B564-4D51-8EE8-E3C0B01A2B3A}" type="presOf" srcId="{7F9494B0-B3EE-4297-9B4C-FE4FD5498455}" destId="{BD70B3AB-5203-4AF9-9BF1-21C5CA9BDDFF}" srcOrd="0" destOrd="1" presId="urn:microsoft.com/office/officeart/2005/8/layout/hProcess4"/>
    <dgm:cxn modelId="{8C699A24-AAF8-428A-AA4A-575470556D41}" type="presOf" srcId="{808E0F90-9E4F-4E7D-8F2F-095B49473165}" destId="{A0BA189C-3F74-4EC5-91D2-368D824DD2CC}" srcOrd="0" destOrd="0" presId="urn:microsoft.com/office/officeart/2005/8/layout/hProcess4"/>
    <dgm:cxn modelId="{AECA50F5-A5D1-4FE7-8845-E6D0D825854D}" srcId="{260281A5-6EC4-4CC6-8A8B-3D0C82FF5A34}" destId="{337E8DE7-B021-4705-95DB-FC9E07752A12}" srcOrd="0" destOrd="0" parTransId="{43C59F47-1B7D-4A55-8E0F-D5E17BD8E339}" sibTransId="{52A66322-E8E5-4EC3-9829-D7922E50B6A6}"/>
    <dgm:cxn modelId="{4741754A-8BF2-429E-A670-4892C7BA64D7}" type="presOf" srcId="{260281A5-6EC4-4CC6-8A8B-3D0C82FF5A34}" destId="{995B1F91-347C-4150-B286-3AA336BA4D9C}" srcOrd="0" destOrd="0" presId="urn:microsoft.com/office/officeart/2005/8/layout/hProcess4"/>
    <dgm:cxn modelId="{62B0210D-2F69-4031-ACA1-6B9C5FCB65C8}" type="presOf" srcId="{A92BCB57-2606-4CA2-A941-5134EF980435}" destId="{F36AF74C-A33F-4793-9B5F-BCFDD86CC120}" srcOrd="1" destOrd="2" presId="urn:microsoft.com/office/officeart/2005/8/layout/hProcess4"/>
    <dgm:cxn modelId="{D9EEFA8A-955A-47E3-8FAB-781664E5CE34}" type="presOf" srcId="{337E8DE7-B021-4705-95DB-FC9E07752A12}" destId="{C9C90FF0-EFDA-4694-BEA8-4C546E089D4B}" srcOrd="1" destOrd="0" presId="urn:microsoft.com/office/officeart/2005/8/layout/hProcess4"/>
    <dgm:cxn modelId="{5860B935-DCB1-4A92-B684-2C37CD4932A4}" srcId="{260281A5-6EC4-4CC6-8A8B-3D0C82FF5A34}" destId="{12832C4D-53B2-4A23-BCB9-139E530DFFD9}" srcOrd="2" destOrd="0" parTransId="{058B5970-4842-4235-AD9D-4DD4F67151C6}" sibTransId="{45D5C267-1258-4215-9230-22493DA610DA}"/>
    <dgm:cxn modelId="{EC25E2B4-E5D1-4228-8CFE-3924F40A1FF7}" type="presOf" srcId="{8B159C90-3535-4550-8EBF-452E689E72BF}" destId="{A0BA189C-3F74-4EC5-91D2-368D824DD2CC}" srcOrd="0" destOrd="4" presId="urn:microsoft.com/office/officeart/2005/8/layout/hProcess4"/>
    <dgm:cxn modelId="{97887B9D-8418-4022-99BE-254B875BB4B7}" srcId="{9650A178-60B1-44EA-AF91-2C4DA05683EA}" destId="{808E0F90-9E4F-4E7D-8F2F-095B49473165}" srcOrd="0" destOrd="0" parTransId="{A8F5A664-4B27-4BCC-89B5-2CC816F35E2B}" sibTransId="{ED3868D1-5C22-4A10-A05B-8D7717FF395E}"/>
    <dgm:cxn modelId="{ED565978-D6AF-4064-BD0B-AB31DBE8F360}" type="presOf" srcId="{E9347B7D-8D38-4182-8D4E-50565E745A55}" destId="{F36AF74C-A33F-4793-9B5F-BCFDD86CC120}" srcOrd="1" destOrd="3" presId="urn:microsoft.com/office/officeart/2005/8/layout/hProcess4"/>
    <dgm:cxn modelId="{E66C440E-0CE2-4049-9119-BB40BFB0041E}" srcId="{C313AB61-7F03-4B7D-9A7B-77928E0F61CC}" destId="{260281A5-6EC4-4CC6-8A8B-3D0C82FF5A34}" srcOrd="1" destOrd="0" parTransId="{65C521AA-B99B-48B5-A697-A54E04437C57}" sibTransId="{F79972BC-7227-43FB-85C3-E4DB4A47BE6D}"/>
    <dgm:cxn modelId="{0449F35E-7EBB-4D5F-95E6-0AE7A77A1AF7}" srcId="{9650A178-60B1-44EA-AF91-2C4DA05683EA}" destId="{E9347B7D-8D38-4182-8D4E-50565E745A55}" srcOrd="3" destOrd="0" parTransId="{3B991E5A-2787-43BA-A335-C0DF675813EA}" sibTransId="{9A1D4F20-1ADE-4478-A9CA-B67C191EFC79}"/>
    <dgm:cxn modelId="{B253C76C-80DF-426B-A9B2-9F0EDF6DAE22}" type="presOf" srcId="{E9347B7D-8D38-4182-8D4E-50565E745A55}" destId="{A0BA189C-3F74-4EC5-91D2-368D824DD2CC}" srcOrd="0" destOrd="3" presId="urn:microsoft.com/office/officeart/2005/8/layout/hProcess4"/>
    <dgm:cxn modelId="{3EC6D535-39AB-4F66-A0A0-DD29E8072A89}" type="presParOf" srcId="{EAE10838-4596-4845-97AE-240582FD4824}" destId="{F39AE5DF-E851-4A96-A103-72CEB429EC4F}" srcOrd="0" destOrd="0" presId="urn:microsoft.com/office/officeart/2005/8/layout/hProcess4"/>
    <dgm:cxn modelId="{E7AFEAD6-C3C9-4394-BC6E-D813754F0DB6}" type="presParOf" srcId="{EAE10838-4596-4845-97AE-240582FD4824}" destId="{2A832408-867C-4666-ACA8-7354D1F9A957}" srcOrd="1" destOrd="0" presId="urn:microsoft.com/office/officeart/2005/8/layout/hProcess4"/>
    <dgm:cxn modelId="{78AFF2C7-79F4-41A5-931D-33A716249D78}" type="presParOf" srcId="{EAE10838-4596-4845-97AE-240582FD4824}" destId="{39352FC4-01C1-4EE3-8762-864C53B97472}" srcOrd="2" destOrd="0" presId="urn:microsoft.com/office/officeart/2005/8/layout/hProcess4"/>
    <dgm:cxn modelId="{3D1974A9-C10A-4794-8156-4FA36FBD8B15}" type="presParOf" srcId="{39352FC4-01C1-4EE3-8762-864C53B97472}" destId="{A9371C1A-03B7-42B3-8B5A-5BEA17F1A838}" srcOrd="0" destOrd="0" presId="urn:microsoft.com/office/officeart/2005/8/layout/hProcess4"/>
    <dgm:cxn modelId="{FACF8D3F-A2AC-4D62-904A-496DB8B37B16}" type="presParOf" srcId="{A9371C1A-03B7-42B3-8B5A-5BEA17F1A838}" destId="{CBA30686-6D84-4A70-B18C-CA968D61A061}" srcOrd="0" destOrd="0" presId="urn:microsoft.com/office/officeart/2005/8/layout/hProcess4"/>
    <dgm:cxn modelId="{BB59A979-FE90-4E8C-BCD1-D46C605E3182}" type="presParOf" srcId="{A9371C1A-03B7-42B3-8B5A-5BEA17F1A838}" destId="{A0BA189C-3F74-4EC5-91D2-368D824DD2CC}" srcOrd="1" destOrd="0" presId="urn:microsoft.com/office/officeart/2005/8/layout/hProcess4"/>
    <dgm:cxn modelId="{148EB14B-BC63-4892-99CE-D8DEF9B286A1}" type="presParOf" srcId="{A9371C1A-03B7-42B3-8B5A-5BEA17F1A838}" destId="{F36AF74C-A33F-4793-9B5F-BCFDD86CC120}" srcOrd="2" destOrd="0" presId="urn:microsoft.com/office/officeart/2005/8/layout/hProcess4"/>
    <dgm:cxn modelId="{B66498BB-8935-4503-8765-DB1C15E0D58D}" type="presParOf" srcId="{A9371C1A-03B7-42B3-8B5A-5BEA17F1A838}" destId="{D7A88EAB-FA4F-4F94-BF80-F55CA651E873}" srcOrd="3" destOrd="0" presId="urn:microsoft.com/office/officeart/2005/8/layout/hProcess4"/>
    <dgm:cxn modelId="{1117D6F3-1803-4292-8382-CB47D7D54BE6}" type="presParOf" srcId="{A9371C1A-03B7-42B3-8B5A-5BEA17F1A838}" destId="{6A1343E5-83AE-4A72-9F56-D55FC67BC920}" srcOrd="4" destOrd="0" presId="urn:microsoft.com/office/officeart/2005/8/layout/hProcess4"/>
    <dgm:cxn modelId="{871493BE-1A77-44BB-B393-7D6111400675}" type="presParOf" srcId="{39352FC4-01C1-4EE3-8762-864C53B97472}" destId="{B9CC77FA-3095-4030-B092-321C0F098001}" srcOrd="1" destOrd="0" presId="urn:microsoft.com/office/officeart/2005/8/layout/hProcess4"/>
    <dgm:cxn modelId="{2210AEE1-5666-4900-96FE-EC7B0FBF4C15}" type="presParOf" srcId="{39352FC4-01C1-4EE3-8762-864C53B97472}" destId="{765131A4-88F1-44E9-B4AE-CF2BBCFFF0E8}" srcOrd="2" destOrd="0" presId="urn:microsoft.com/office/officeart/2005/8/layout/hProcess4"/>
    <dgm:cxn modelId="{8210A8BA-69F8-4C46-A027-B28EB704C138}" type="presParOf" srcId="{765131A4-88F1-44E9-B4AE-CF2BBCFFF0E8}" destId="{C61D92DF-1C2E-43CA-979A-148CE4A43EAA}" srcOrd="0" destOrd="0" presId="urn:microsoft.com/office/officeart/2005/8/layout/hProcess4"/>
    <dgm:cxn modelId="{85283A6D-8145-4410-9528-A8363E477BB1}" type="presParOf" srcId="{765131A4-88F1-44E9-B4AE-CF2BBCFFF0E8}" destId="{BD70B3AB-5203-4AF9-9BF1-21C5CA9BDDFF}" srcOrd="1" destOrd="0" presId="urn:microsoft.com/office/officeart/2005/8/layout/hProcess4"/>
    <dgm:cxn modelId="{DD1BD7E5-6D0C-46C0-B595-6DFD01525971}" type="presParOf" srcId="{765131A4-88F1-44E9-B4AE-CF2BBCFFF0E8}" destId="{C9C90FF0-EFDA-4694-BEA8-4C546E089D4B}" srcOrd="2" destOrd="0" presId="urn:microsoft.com/office/officeart/2005/8/layout/hProcess4"/>
    <dgm:cxn modelId="{CCE23918-6A75-4E83-9C45-B7D3F282DBFB}" type="presParOf" srcId="{765131A4-88F1-44E9-B4AE-CF2BBCFFF0E8}" destId="{995B1F91-347C-4150-B286-3AA336BA4D9C}" srcOrd="3" destOrd="0" presId="urn:microsoft.com/office/officeart/2005/8/layout/hProcess4"/>
    <dgm:cxn modelId="{D0C7C755-F6C9-4124-9C6A-848F1C136A3D}" type="presParOf" srcId="{765131A4-88F1-44E9-B4AE-CF2BBCFFF0E8}" destId="{0D4F1E0A-C528-4D8F-98AC-638035E8649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13AB61-7F03-4B7D-9A7B-77928E0F61CC}" type="doc">
      <dgm:prSet loTypeId="urn:microsoft.com/office/officeart/2005/8/layout/hProcess4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th-TH"/>
        </a:p>
      </dgm:t>
    </dgm:pt>
    <dgm:pt modelId="{9650A178-60B1-44EA-AF91-2C4DA05683EA}">
      <dgm:prSet phldrT="[Text]" custT="1"/>
      <dgm:spPr/>
      <dgm:t>
        <a:bodyPr/>
        <a:lstStyle/>
        <a:p>
          <a:r>
            <a:rPr lang="th-TH" sz="3600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เป้าหมาย</a:t>
          </a:r>
        </a:p>
      </dgm:t>
    </dgm:pt>
    <dgm:pt modelId="{DC2E4C75-02EE-452D-9C54-18A8161BA314}" type="parTrans" cxnId="{6C486E65-E48D-4659-BA62-48251468D3AA}">
      <dgm:prSet/>
      <dgm:spPr/>
      <dgm:t>
        <a:bodyPr/>
        <a:lstStyle/>
        <a:p>
          <a:endParaRPr lang="th-TH"/>
        </a:p>
      </dgm:t>
    </dgm:pt>
    <dgm:pt modelId="{8B4F5CB6-7741-494B-B492-261B2BE4028B}" type="sibTrans" cxnId="{6C486E65-E48D-4659-BA62-48251468D3AA}">
      <dgm:prSet/>
      <dgm:spPr/>
      <dgm:t>
        <a:bodyPr/>
        <a:lstStyle/>
        <a:p>
          <a:endParaRPr lang="th-TH"/>
        </a:p>
      </dgm:t>
    </dgm:pt>
    <dgm:pt modelId="{1BFB1F72-E88E-4B77-A795-9D545BAAC06D}">
      <dgm:prSet phldrT="[Text]" custT="1"/>
      <dgm:spPr/>
      <dgm:t>
        <a:bodyPr/>
        <a:lstStyle/>
        <a:p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นักเรียนทั่วไป</a:t>
          </a:r>
        </a:p>
      </dgm:t>
    </dgm:pt>
    <dgm:pt modelId="{D162B716-A716-402D-8BEF-BBFA04A7BC60}" type="parTrans" cxnId="{4BB79728-A0E9-4E64-9676-BD344F2A58FC}">
      <dgm:prSet/>
      <dgm:spPr/>
      <dgm:t>
        <a:bodyPr/>
        <a:lstStyle/>
        <a:p>
          <a:endParaRPr lang="th-TH"/>
        </a:p>
      </dgm:t>
    </dgm:pt>
    <dgm:pt modelId="{63284371-23F5-44AC-9C42-07A8C31467A9}" type="sibTrans" cxnId="{4BB79728-A0E9-4E64-9676-BD344F2A58FC}">
      <dgm:prSet/>
      <dgm:spPr/>
      <dgm:t>
        <a:bodyPr/>
        <a:lstStyle/>
        <a:p>
          <a:endParaRPr lang="th-TH"/>
        </a:p>
      </dgm:t>
    </dgm:pt>
    <dgm:pt modelId="{260281A5-6EC4-4CC6-8A8B-3D0C82FF5A34}">
      <dgm:prSet phldrT="[Text]" custT="1"/>
      <dgm:spPr/>
      <dgm:t>
        <a:bodyPr/>
        <a:lstStyle/>
        <a:p>
          <a:r>
            <a:rPr lang="th-TH" sz="36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วิธีการ</a:t>
          </a:r>
        </a:p>
      </dgm:t>
    </dgm:pt>
    <dgm:pt modelId="{65C521AA-B99B-48B5-A697-A54E04437C57}" type="parTrans" cxnId="{E66C440E-0CE2-4049-9119-BB40BFB0041E}">
      <dgm:prSet/>
      <dgm:spPr/>
      <dgm:t>
        <a:bodyPr/>
        <a:lstStyle/>
        <a:p>
          <a:endParaRPr lang="th-TH"/>
        </a:p>
      </dgm:t>
    </dgm:pt>
    <dgm:pt modelId="{F79972BC-7227-43FB-85C3-E4DB4A47BE6D}" type="sibTrans" cxnId="{E66C440E-0CE2-4049-9119-BB40BFB0041E}">
      <dgm:prSet/>
      <dgm:spPr/>
      <dgm:t>
        <a:bodyPr/>
        <a:lstStyle/>
        <a:p>
          <a:endParaRPr lang="th-TH"/>
        </a:p>
      </dgm:t>
    </dgm:pt>
    <dgm:pt modelId="{337E8DE7-B021-4705-95DB-FC9E07752A12}">
      <dgm:prSet phldrT="[Text]" custT="1"/>
      <dgm:spPr/>
      <dgm:t>
        <a:bodyPr/>
        <a:lstStyle/>
        <a:p>
          <a:r>
            <a: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สถาบันอุดมศึกษาประกาศรับแยก แต่ยื่นสมัครกับ </a:t>
          </a:r>
          <a:r>
            <a:rPr lang="th-TH" sz="2400" b="1" dirty="0" err="1">
              <a:latin typeface="TH Sarabun New" panose="020B0500040200020003" pitchFamily="34" charset="-34"/>
              <a:cs typeface="TH Sarabun New" panose="020B0500040200020003" pitchFamily="34" charset="-34"/>
            </a:rPr>
            <a:t>ทปอ</a:t>
          </a:r>
          <a:r>
            <a: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.</a:t>
          </a:r>
        </a:p>
      </dgm:t>
    </dgm:pt>
    <dgm:pt modelId="{43C59F47-1B7D-4A55-8E0F-D5E17BD8E339}" type="parTrans" cxnId="{AECA50F5-A5D1-4FE7-8845-E6D0D825854D}">
      <dgm:prSet/>
      <dgm:spPr/>
      <dgm:t>
        <a:bodyPr/>
        <a:lstStyle/>
        <a:p>
          <a:endParaRPr lang="th-TH"/>
        </a:p>
      </dgm:t>
    </dgm:pt>
    <dgm:pt modelId="{52A66322-E8E5-4EC3-9829-D7922E50B6A6}" type="sibTrans" cxnId="{AECA50F5-A5D1-4FE7-8845-E6D0D825854D}">
      <dgm:prSet/>
      <dgm:spPr/>
      <dgm:t>
        <a:bodyPr/>
        <a:lstStyle/>
        <a:p>
          <a:endParaRPr lang="th-TH"/>
        </a:p>
      </dgm:t>
    </dgm:pt>
    <dgm:pt modelId="{F2BF1C05-66D1-4114-9D00-7D265247498E}">
      <dgm:prSet phldrT="[Text]" custT="1"/>
      <dgm:spPr/>
      <dgm:t>
        <a:bodyPr/>
        <a:lstStyle/>
        <a:p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นักเรียนโครงการอื่นๆ</a:t>
          </a:r>
        </a:p>
      </dgm:t>
    </dgm:pt>
    <dgm:pt modelId="{8E6C5584-856C-4CDD-BD51-588C2D26D12E}" type="parTrans" cxnId="{163B02C7-7D78-4477-86B3-4CF19AF36896}">
      <dgm:prSet/>
      <dgm:spPr/>
      <dgm:t>
        <a:bodyPr/>
        <a:lstStyle/>
        <a:p>
          <a:endParaRPr lang="th-TH"/>
        </a:p>
      </dgm:t>
    </dgm:pt>
    <dgm:pt modelId="{7D1EF4A1-69DD-4F93-9E42-C4B1C44347F8}" type="sibTrans" cxnId="{163B02C7-7D78-4477-86B3-4CF19AF36896}">
      <dgm:prSet/>
      <dgm:spPr/>
      <dgm:t>
        <a:bodyPr/>
        <a:lstStyle/>
        <a:p>
          <a:endParaRPr lang="th-TH"/>
        </a:p>
      </dgm:t>
    </dgm:pt>
    <dgm:pt modelId="{147EC393-D9AA-40AA-8A80-BBDE2C8C6E4B}">
      <dgm:prSet phldrT="[Text]" custT="1"/>
      <dgm:spPr/>
      <dgm:t>
        <a:bodyPr/>
        <a:lstStyle/>
        <a:p>
          <a:r>
            <a: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นักเรียนเลือกได้ </a:t>
          </a:r>
          <a:r>
            <a:rPr lang="en-US" sz="24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6</a:t>
          </a:r>
          <a:r>
            <a: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 สาขาวิชา </a:t>
          </a:r>
          <a:r>
            <a:rPr lang="th-TH" sz="2800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แบบเรียงลำดับ</a:t>
          </a:r>
        </a:p>
      </dgm:t>
    </dgm:pt>
    <dgm:pt modelId="{41556D6B-82EB-4F4D-94D5-35DAC90C9835}" type="parTrans" cxnId="{DDEF2407-459D-4B88-A392-3D9FF6CC82C7}">
      <dgm:prSet/>
      <dgm:spPr/>
      <dgm:t>
        <a:bodyPr/>
        <a:lstStyle/>
        <a:p>
          <a:endParaRPr lang="th-TH"/>
        </a:p>
      </dgm:t>
    </dgm:pt>
    <dgm:pt modelId="{BC3EF375-3115-41CC-8E3A-C9F351FC7113}" type="sibTrans" cxnId="{DDEF2407-459D-4B88-A392-3D9FF6CC82C7}">
      <dgm:prSet/>
      <dgm:spPr/>
      <dgm:t>
        <a:bodyPr/>
        <a:lstStyle/>
        <a:p>
          <a:endParaRPr lang="th-TH"/>
        </a:p>
      </dgm:t>
    </dgm:pt>
    <dgm:pt modelId="{E1D93EF4-1938-4BAF-80EE-E475D81559E3}">
      <dgm:prSet phldrT="[Text]" custT="1"/>
      <dgm:spPr/>
      <dgm:t>
        <a:bodyPr/>
        <a:lstStyle/>
        <a:p>
          <a:r>
            <a: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สถาบันอุดมศึกษากำหนดเกณฑ์การรับ (ซึ่งอาจจะมีการใช้คะแนนสอบข้อเขียนร่วมด้วย)</a:t>
          </a:r>
        </a:p>
      </dgm:t>
    </dgm:pt>
    <dgm:pt modelId="{E3482710-8EB8-404E-8278-2029B453D0D7}" type="parTrans" cxnId="{D9A7EB57-F1A2-4231-AD0F-062A8C22151E}">
      <dgm:prSet/>
      <dgm:spPr/>
      <dgm:t>
        <a:bodyPr/>
        <a:lstStyle/>
        <a:p>
          <a:endParaRPr lang="th-TH"/>
        </a:p>
      </dgm:t>
    </dgm:pt>
    <dgm:pt modelId="{7B19AA9A-204F-4002-833B-74460E135238}" type="sibTrans" cxnId="{D9A7EB57-F1A2-4231-AD0F-062A8C22151E}">
      <dgm:prSet/>
      <dgm:spPr/>
      <dgm:t>
        <a:bodyPr/>
        <a:lstStyle/>
        <a:p>
          <a:endParaRPr lang="th-TH"/>
        </a:p>
      </dgm:t>
    </dgm:pt>
    <dgm:pt modelId="{E52C39CA-C23B-41D4-9CE9-507D5DAADE7F}">
      <dgm:prSet phldrT="[Text]" custT="1"/>
      <dgm:spPr/>
      <dgm:t>
        <a:bodyPr/>
        <a:lstStyle/>
        <a:p>
          <a:r>
            <a: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การบริหารจัดการสิทธิ์เป็นแบบ </a:t>
          </a:r>
          <a:r>
            <a:rPr lang="en-US" sz="24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Auto-Clearing</a:t>
          </a:r>
          <a:endParaRPr lang="th-TH" sz="24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28C6D46-E7D8-4FC4-8504-8290A79B4332}" type="parTrans" cxnId="{BC5CE8A7-E49F-4B7A-BD8B-D84F5A4B0EC1}">
      <dgm:prSet/>
      <dgm:spPr/>
      <dgm:t>
        <a:bodyPr/>
        <a:lstStyle/>
        <a:p>
          <a:endParaRPr lang="th-TH"/>
        </a:p>
      </dgm:t>
    </dgm:pt>
    <dgm:pt modelId="{E3B5C038-36AD-4F35-806B-C11CBF0199C1}" type="sibTrans" cxnId="{BC5CE8A7-E49F-4B7A-BD8B-D84F5A4B0EC1}">
      <dgm:prSet/>
      <dgm:spPr/>
      <dgm:t>
        <a:bodyPr/>
        <a:lstStyle/>
        <a:p>
          <a:endParaRPr lang="th-TH"/>
        </a:p>
      </dgm:t>
    </dgm:pt>
    <dgm:pt modelId="{B32C841B-F4D3-4809-98A9-32464BB806F2}">
      <dgm:prSet phldrT="[Text]" custT="1"/>
      <dgm:spPr/>
      <dgm:t>
        <a:bodyPr/>
        <a:lstStyle/>
        <a:p>
          <a:endParaRPr lang="th-TH" sz="28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C4955B4-3B68-418B-B383-548F5AED1E4C}" type="parTrans" cxnId="{EFF9CB1E-EE50-45B9-B146-F986D0CD0644}">
      <dgm:prSet/>
      <dgm:spPr/>
      <dgm:t>
        <a:bodyPr/>
        <a:lstStyle/>
        <a:p>
          <a:endParaRPr lang="th-TH"/>
        </a:p>
      </dgm:t>
    </dgm:pt>
    <dgm:pt modelId="{FD756A16-0AD2-434C-A88B-AC9A8034EB4A}" type="sibTrans" cxnId="{EFF9CB1E-EE50-45B9-B146-F986D0CD0644}">
      <dgm:prSet/>
      <dgm:spPr/>
      <dgm:t>
        <a:bodyPr/>
        <a:lstStyle/>
        <a:p>
          <a:endParaRPr lang="th-TH"/>
        </a:p>
      </dgm:t>
    </dgm:pt>
    <dgm:pt modelId="{33917F65-21BC-4008-8A64-AFACF14716C8}">
      <dgm:prSet phldrT="[Text]" custT="1"/>
      <dgm:spPr/>
      <dgm:t>
        <a:bodyPr/>
        <a:lstStyle/>
        <a:p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นักเรียนในโครงการ </a:t>
          </a:r>
          <a:r>
            <a:rPr lang="th-TH" sz="2800" b="1" dirty="0" err="1">
              <a:latin typeface="TH SarabunPSK" panose="020B0500040200020003" pitchFamily="34" charset="-34"/>
              <a:cs typeface="TH SarabunPSK" panose="020B0500040200020003" pitchFamily="34" charset="-34"/>
            </a:rPr>
            <a:t>กสพท</a:t>
          </a:r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. </a:t>
          </a:r>
        </a:p>
      </dgm:t>
    </dgm:pt>
    <dgm:pt modelId="{0B33B400-06F2-4558-A37D-3D2D104D9528}" type="parTrans" cxnId="{1C4A1A6A-14AE-41D0-91D1-DF6F79D617ED}">
      <dgm:prSet/>
      <dgm:spPr/>
    </dgm:pt>
    <dgm:pt modelId="{D9967C47-A3CD-47D7-8CE1-1A4B13A9D606}" type="sibTrans" cxnId="{1C4A1A6A-14AE-41D0-91D1-DF6F79D617ED}">
      <dgm:prSet/>
      <dgm:spPr/>
    </dgm:pt>
    <dgm:pt modelId="{EAE10838-4596-4845-97AE-240582FD4824}" type="pres">
      <dgm:prSet presAssocID="{C313AB61-7F03-4B7D-9A7B-77928E0F61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9AE5DF-E851-4A96-A103-72CEB429EC4F}" type="pres">
      <dgm:prSet presAssocID="{C313AB61-7F03-4B7D-9A7B-77928E0F61CC}" presName="tSp" presStyleCnt="0"/>
      <dgm:spPr/>
    </dgm:pt>
    <dgm:pt modelId="{2A832408-867C-4666-ACA8-7354D1F9A957}" type="pres">
      <dgm:prSet presAssocID="{C313AB61-7F03-4B7D-9A7B-77928E0F61CC}" presName="bSp" presStyleCnt="0"/>
      <dgm:spPr/>
    </dgm:pt>
    <dgm:pt modelId="{39352FC4-01C1-4EE3-8762-864C53B97472}" type="pres">
      <dgm:prSet presAssocID="{C313AB61-7F03-4B7D-9A7B-77928E0F61CC}" presName="process" presStyleCnt="0"/>
      <dgm:spPr/>
    </dgm:pt>
    <dgm:pt modelId="{A9371C1A-03B7-42B3-8B5A-5BEA17F1A838}" type="pres">
      <dgm:prSet presAssocID="{9650A178-60B1-44EA-AF91-2C4DA05683EA}" presName="composite1" presStyleCnt="0"/>
      <dgm:spPr/>
    </dgm:pt>
    <dgm:pt modelId="{CBA30686-6D84-4A70-B18C-CA968D61A061}" type="pres">
      <dgm:prSet presAssocID="{9650A178-60B1-44EA-AF91-2C4DA05683EA}" presName="dummyNode1" presStyleLbl="node1" presStyleIdx="0" presStyleCnt="2"/>
      <dgm:spPr/>
    </dgm:pt>
    <dgm:pt modelId="{A0BA189C-3F74-4EC5-91D2-368D824DD2CC}" type="pres">
      <dgm:prSet presAssocID="{9650A178-60B1-44EA-AF91-2C4DA05683EA}" presName="childNode1" presStyleLbl="bgAcc1" presStyleIdx="0" presStyleCnt="2" custScaleX="138454" custScaleY="142096" custLinFactNeighborX="-16227" custLinFactNeighborY="94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6AF74C-A33F-4793-9B5F-BCFDD86CC120}" type="pres">
      <dgm:prSet presAssocID="{9650A178-60B1-44EA-AF91-2C4DA05683EA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88EAB-FA4F-4F94-BF80-F55CA651E873}" type="pres">
      <dgm:prSet presAssocID="{9650A178-60B1-44EA-AF91-2C4DA05683EA}" presName="parentNode1" presStyleLbl="node1" presStyleIdx="0" presStyleCnt="2" custLinFactY="-100000" custLinFactNeighborX="26779" custLinFactNeighborY="-18602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343E5-83AE-4A72-9F56-D55FC67BC920}" type="pres">
      <dgm:prSet presAssocID="{9650A178-60B1-44EA-AF91-2C4DA05683EA}" presName="connSite1" presStyleCnt="0"/>
      <dgm:spPr/>
    </dgm:pt>
    <dgm:pt modelId="{B9CC77FA-3095-4030-B092-321C0F098001}" type="pres">
      <dgm:prSet presAssocID="{8B4F5CB6-7741-494B-B492-261B2BE4028B}" presName="Name9" presStyleLbl="sibTrans2D1" presStyleIdx="0" presStyleCnt="1" custAng="3864380" custFlipVert="1" custScaleX="9323" custScaleY="1837" custLinFactNeighborX="-28569" custLinFactNeighborY="-7470"/>
      <dgm:spPr/>
      <dgm:t>
        <a:bodyPr/>
        <a:lstStyle/>
        <a:p>
          <a:endParaRPr lang="en-US"/>
        </a:p>
      </dgm:t>
    </dgm:pt>
    <dgm:pt modelId="{765131A4-88F1-44E9-B4AE-CF2BBCFFF0E8}" type="pres">
      <dgm:prSet presAssocID="{260281A5-6EC4-4CC6-8A8B-3D0C82FF5A34}" presName="composite2" presStyleCnt="0"/>
      <dgm:spPr/>
    </dgm:pt>
    <dgm:pt modelId="{C61D92DF-1C2E-43CA-979A-148CE4A43EAA}" type="pres">
      <dgm:prSet presAssocID="{260281A5-6EC4-4CC6-8A8B-3D0C82FF5A34}" presName="dummyNode2" presStyleLbl="node1" presStyleIdx="0" presStyleCnt="2"/>
      <dgm:spPr/>
    </dgm:pt>
    <dgm:pt modelId="{BD70B3AB-5203-4AF9-9BF1-21C5CA9BDDFF}" type="pres">
      <dgm:prSet presAssocID="{260281A5-6EC4-4CC6-8A8B-3D0C82FF5A34}" presName="childNode2" presStyleLbl="bgAcc1" presStyleIdx="1" presStyleCnt="2" custScaleX="241864" custScaleY="169201" custLinFactNeighborX="13026" custLinFactNeighborY="150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90FF0-EFDA-4694-BEA8-4C546E089D4B}" type="pres">
      <dgm:prSet presAssocID="{260281A5-6EC4-4CC6-8A8B-3D0C82FF5A34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B1F91-347C-4150-B286-3AA336BA4D9C}" type="pres">
      <dgm:prSet presAssocID="{260281A5-6EC4-4CC6-8A8B-3D0C82FF5A34}" presName="parentNode2" presStyleLbl="node1" presStyleIdx="1" presStyleCnt="2" custLinFactNeighborX="75672" custLinFactNeighborY="-714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4F1E0A-C528-4D8F-98AC-638035E86497}" type="pres">
      <dgm:prSet presAssocID="{260281A5-6EC4-4CC6-8A8B-3D0C82FF5A34}" presName="connSite2" presStyleCnt="0"/>
      <dgm:spPr/>
    </dgm:pt>
  </dgm:ptLst>
  <dgm:cxnLst>
    <dgm:cxn modelId="{4BD24F02-E428-4BA0-B4AB-C1BA7C0F100B}" type="presOf" srcId="{F2BF1C05-66D1-4114-9D00-7D265247498E}" destId="{F36AF74C-A33F-4793-9B5F-BCFDD86CC120}" srcOrd="1" destOrd="3" presId="urn:microsoft.com/office/officeart/2005/8/layout/hProcess4"/>
    <dgm:cxn modelId="{4BB79728-A0E9-4E64-9676-BD344F2A58FC}" srcId="{9650A178-60B1-44EA-AF91-2C4DA05683EA}" destId="{1BFB1F72-E88E-4B77-A795-9D545BAAC06D}" srcOrd="1" destOrd="0" parTransId="{D162B716-A716-402D-8BEF-BBFA04A7BC60}" sibTransId="{63284371-23F5-44AC-9C42-07A8C31467A9}"/>
    <dgm:cxn modelId="{EFF9CB1E-EE50-45B9-B146-F986D0CD0644}" srcId="{9650A178-60B1-44EA-AF91-2C4DA05683EA}" destId="{B32C841B-F4D3-4809-98A9-32464BB806F2}" srcOrd="0" destOrd="0" parTransId="{6C4955B4-3B68-418B-B383-548F5AED1E4C}" sibTransId="{FD756A16-0AD2-434C-A88B-AC9A8034EB4A}"/>
    <dgm:cxn modelId="{71463E17-FA4E-484A-8C6F-B551BAE29C68}" type="presOf" srcId="{9650A178-60B1-44EA-AF91-2C4DA05683EA}" destId="{D7A88EAB-FA4F-4F94-BF80-F55CA651E873}" srcOrd="0" destOrd="0" presId="urn:microsoft.com/office/officeart/2005/8/layout/hProcess4"/>
    <dgm:cxn modelId="{5AC9C5CF-0FAE-4647-912B-ED1F31DC07A2}" type="presOf" srcId="{F2BF1C05-66D1-4114-9D00-7D265247498E}" destId="{A0BA189C-3F74-4EC5-91D2-368D824DD2CC}" srcOrd="0" destOrd="3" presId="urn:microsoft.com/office/officeart/2005/8/layout/hProcess4"/>
    <dgm:cxn modelId="{1C4A1A6A-14AE-41D0-91D1-DF6F79D617ED}" srcId="{9650A178-60B1-44EA-AF91-2C4DA05683EA}" destId="{33917F65-21BC-4008-8A64-AFACF14716C8}" srcOrd="2" destOrd="0" parTransId="{0B33B400-06F2-4558-A37D-3D2D104D9528}" sibTransId="{D9967C47-A3CD-47D7-8CE1-1A4B13A9D606}"/>
    <dgm:cxn modelId="{870D79DF-E503-46DB-8E19-1B121F6049D1}" type="presOf" srcId="{E52C39CA-C23B-41D4-9CE9-507D5DAADE7F}" destId="{C9C90FF0-EFDA-4694-BEA8-4C546E089D4B}" srcOrd="1" destOrd="3" presId="urn:microsoft.com/office/officeart/2005/8/layout/hProcess4"/>
    <dgm:cxn modelId="{6C486E65-E48D-4659-BA62-48251468D3AA}" srcId="{C313AB61-7F03-4B7D-9A7B-77928E0F61CC}" destId="{9650A178-60B1-44EA-AF91-2C4DA05683EA}" srcOrd="0" destOrd="0" parTransId="{DC2E4C75-02EE-452D-9C54-18A8161BA314}" sibTransId="{8B4F5CB6-7741-494B-B492-261B2BE4028B}"/>
    <dgm:cxn modelId="{BC5CE8A7-E49F-4B7A-BD8B-D84F5A4B0EC1}" srcId="{260281A5-6EC4-4CC6-8A8B-3D0C82FF5A34}" destId="{E52C39CA-C23B-41D4-9CE9-507D5DAADE7F}" srcOrd="3" destOrd="0" parTransId="{328C6D46-E7D8-4FC4-8504-8290A79B4332}" sibTransId="{E3B5C038-36AD-4F35-806B-C11CBF0199C1}"/>
    <dgm:cxn modelId="{CEB395A0-48AA-41D6-AEB3-F0F6A59F60C7}" type="presOf" srcId="{1BFB1F72-E88E-4B77-A795-9D545BAAC06D}" destId="{F36AF74C-A33F-4793-9B5F-BCFDD86CC120}" srcOrd="1" destOrd="1" presId="urn:microsoft.com/office/officeart/2005/8/layout/hProcess4"/>
    <dgm:cxn modelId="{797CABC2-B271-41FB-9A7E-84E851566224}" type="presOf" srcId="{260281A5-6EC4-4CC6-8A8B-3D0C82FF5A34}" destId="{995B1F91-347C-4150-B286-3AA336BA4D9C}" srcOrd="0" destOrd="0" presId="urn:microsoft.com/office/officeart/2005/8/layout/hProcess4"/>
    <dgm:cxn modelId="{48564E32-5ECF-4B03-930F-E4BD139A2304}" type="presOf" srcId="{147EC393-D9AA-40AA-8A80-BBDE2C8C6E4B}" destId="{BD70B3AB-5203-4AF9-9BF1-21C5CA9BDDFF}" srcOrd="0" destOrd="1" presId="urn:microsoft.com/office/officeart/2005/8/layout/hProcess4"/>
    <dgm:cxn modelId="{9FC5A2DA-DEBC-4968-A548-92B386AD2C45}" type="presOf" srcId="{337E8DE7-B021-4705-95DB-FC9E07752A12}" destId="{C9C90FF0-EFDA-4694-BEA8-4C546E089D4B}" srcOrd="1" destOrd="0" presId="urn:microsoft.com/office/officeart/2005/8/layout/hProcess4"/>
    <dgm:cxn modelId="{C33B9711-3DB1-449D-98A5-4A90B8F03CD6}" type="presOf" srcId="{147EC393-D9AA-40AA-8A80-BBDE2C8C6E4B}" destId="{C9C90FF0-EFDA-4694-BEA8-4C546E089D4B}" srcOrd="1" destOrd="1" presId="urn:microsoft.com/office/officeart/2005/8/layout/hProcess4"/>
    <dgm:cxn modelId="{163B02C7-7D78-4477-86B3-4CF19AF36896}" srcId="{9650A178-60B1-44EA-AF91-2C4DA05683EA}" destId="{F2BF1C05-66D1-4114-9D00-7D265247498E}" srcOrd="3" destOrd="0" parTransId="{8E6C5584-856C-4CDD-BD51-588C2D26D12E}" sibTransId="{7D1EF4A1-69DD-4F93-9E42-C4B1C44347F8}"/>
    <dgm:cxn modelId="{DDEF2407-459D-4B88-A392-3D9FF6CC82C7}" srcId="{260281A5-6EC4-4CC6-8A8B-3D0C82FF5A34}" destId="{147EC393-D9AA-40AA-8A80-BBDE2C8C6E4B}" srcOrd="1" destOrd="0" parTransId="{41556D6B-82EB-4F4D-94D5-35DAC90C9835}" sibTransId="{BC3EF375-3115-41CC-8E3A-C9F351FC7113}"/>
    <dgm:cxn modelId="{3EA7E6B4-1D26-42AD-833D-91855374FA01}" type="presOf" srcId="{E1D93EF4-1938-4BAF-80EE-E475D81559E3}" destId="{C9C90FF0-EFDA-4694-BEA8-4C546E089D4B}" srcOrd="1" destOrd="2" presId="urn:microsoft.com/office/officeart/2005/8/layout/hProcess4"/>
    <dgm:cxn modelId="{A8E49492-D7CF-41BC-AFDF-738A561BA6B6}" type="presOf" srcId="{B32C841B-F4D3-4809-98A9-32464BB806F2}" destId="{F36AF74C-A33F-4793-9B5F-BCFDD86CC120}" srcOrd="1" destOrd="0" presId="urn:microsoft.com/office/officeart/2005/8/layout/hProcess4"/>
    <dgm:cxn modelId="{AECA50F5-A5D1-4FE7-8845-E6D0D825854D}" srcId="{260281A5-6EC4-4CC6-8A8B-3D0C82FF5A34}" destId="{337E8DE7-B021-4705-95DB-FC9E07752A12}" srcOrd="0" destOrd="0" parTransId="{43C59F47-1B7D-4A55-8E0F-D5E17BD8E339}" sibTransId="{52A66322-E8E5-4EC3-9829-D7922E50B6A6}"/>
    <dgm:cxn modelId="{4209B194-0031-4D14-B4A9-DA729E3D2490}" type="presOf" srcId="{8B4F5CB6-7741-494B-B492-261B2BE4028B}" destId="{B9CC77FA-3095-4030-B092-321C0F098001}" srcOrd="0" destOrd="0" presId="urn:microsoft.com/office/officeart/2005/8/layout/hProcess4"/>
    <dgm:cxn modelId="{44AA237B-D06E-457B-A56F-E4CA74BF4D45}" type="presOf" srcId="{33917F65-21BC-4008-8A64-AFACF14716C8}" destId="{F36AF74C-A33F-4793-9B5F-BCFDD86CC120}" srcOrd="1" destOrd="2" presId="urn:microsoft.com/office/officeart/2005/8/layout/hProcess4"/>
    <dgm:cxn modelId="{1E6FF73F-4D2C-4263-A301-5759B9834153}" type="presOf" srcId="{1BFB1F72-E88E-4B77-A795-9D545BAAC06D}" destId="{A0BA189C-3F74-4EC5-91D2-368D824DD2CC}" srcOrd="0" destOrd="1" presId="urn:microsoft.com/office/officeart/2005/8/layout/hProcess4"/>
    <dgm:cxn modelId="{5305B740-9400-4FD8-A095-7BA03951E905}" type="presOf" srcId="{C313AB61-7F03-4B7D-9A7B-77928E0F61CC}" destId="{EAE10838-4596-4845-97AE-240582FD4824}" srcOrd="0" destOrd="0" presId="urn:microsoft.com/office/officeart/2005/8/layout/hProcess4"/>
    <dgm:cxn modelId="{EC10751E-018F-4EB0-9A5C-E53A24639D9F}" type="presOf" srcId="{B32C841B-F4D3-4809-98A9-32464BB806F2}" destId="{A0BA189C-3F74-4EC5-91D2-368D824DD2CC}" srcOrd="0" destOrd="0" presId="urn:microsoft.com/office/officeart/2005/8/layout/hProcess4"/>
    <dgm:cxn modelId="{E66C440E-0CE2-4049-9119-BB40BFB0041E}" srcId="{C313AB61-7F03-4B7D-9A7B-77928E0F61CC}" destId="{260281A5-6EC4-4CC6-8A8B-3D0C82FF5A34}" srcOrd="1" destOrd="0" parTransId="{65C521AA-B99B-48B5-A697-A54E04437C57}" sibTransId="{F79972BC-7227-43FB-85C3-E4DB4A47BE6D}"/>
    <dgm:cxn modelId="{20A28D67-1D10-49EF-A948-2FAB33AD19F4}" type="presOf" srcId="{337E8DE7-B021-4705-95DB-FC9E07752A12}" destId="{BD70B3AB-5203-4AF9-9BF1-21C5CA9BDDFF}" srcOrd="0" destOrd="0" presId="urn:microsoft.com/office/officeart/2005/8/layout/hProcess4"/>
    <dgm:cxn modelId="{8E5F9F25-BF43-46EE-A89E-26869124C8AD}" type="presOf" srcId="{33917F65-21BC-4008-8A64-AFACF14716C8}" destId="{A0BA189C-3F74-4EC5-91D2-368D824DD2CC}" srcOrd="0" destOrd="2" presId="urn:microsoft.com/office/officeart/2005/8/layout/hProcess4"/>
    <dgm:cxn modelId="{F03F6A8A-4BC8-4BD5-A2E4-FEA4F55E6392}" type="presOf" srcId="{E1D93EF4-1938-4BAF-80EE-E475D81559E3}" destId="{BD70B3AB-5203-4AF9-9BF1-21C5CA9BDDFF}" srcOrd="0" destOrd="2" presId="urn:microsoft.com/office/officeart/2005/8/layout/hProcess4"/>
    <dgm:cxn modelId="{D9A7EB57-F1A2-4231-AD0F-062A8C22151E}" srcId="{260281A5-6EC4-4CC6-8A8B-3D0C82FF5A34}" destId="{E1D93EF4-1938-4BAF-80EE-E475D81559E3}" srcOrd="2" destOrd="0" parTransId="{E3482710-8EB8-404E-8278-2029B453D0D7}" sibTransId="{7B19AA9A-204F-4002-833B-74460E135238}"/>
    <dgm:cxn modelId="{D56443DA-CE61-4DF5-B9A7-EAA1FE183F9B}" type="presOf" srcId="{E52C39CA-C23B-41D4-9CE9-507D5DAADE7F}" destId="{BD70B3AB-5203-4AF9-9BF1-21C5CA9BDDFF}" srcOrd="0" destOrd="3" presId="urn:microsoft.com/office/officeart/2005/8/layout/hProcess4"/>
    <dgm:cxn modelId="{DC857EFB-BCA9-4132-8877-997D57CAAAEA}" type="presParOf" srcId="{EAE10838-4596-4845-97AE-240582FD4824}" destId="{F39AE5DF-E851-4A96-A103-72CEB429EC4F}" srcOrd="0" destOrd="0" presId="urn:microsoft.com/office/officeart/2005/8/layout/hProcess4"/>
    <dgm:cxn modelId="{0F7863F5-F9B2-4E15-A5F0-2CAB07FDF0F8}" type="presParOf" srcId="{EAE10838-4596-4845-97AE-240582FD4824}" destId="{2A832408-867C-4666-ACA8-7354D1F9A957}" srcOrd="1" destOrd="0" presId="urn:microsoft.com/office/officeart/2005/8/layout/hProcess4"/>
    <dgm:cxn modelId="{6F73B7FD-B5F4-47A1-B166-AA5AE021D22B}" type="presParOf" srcId="{EAE10838-4596-4845-97AE-240582FD4824}" destId="{39352FC4-01C1-4EE3-8762-864C53B97472}" srcOrd="2" destOrd="0" presId="urn:microsoft.com/office/officeart/2005/8/layout/hProcess4"/>
    <dgm:cxn modelId="{914DFE6A-23ED-4E6F-B237-9F1268DB554E}" type="presParOf" srcId="{39352FC4-01C1-4EE3-8762-864C53B97472}" destId="{A9371C1A-03B7-42B3-8B5A-5BEA17F1A838}" srcOrd="0" destOrd="0" presId="urn:microsoft.com/office/officeart/2005/8/layout/hProcess4"/>
    <dgm:cxn modelId="{83A778CB-58B8-4313-B047-5F60550EDB87}" type="presParOf" srcId="{A9371C1A-03B7-42B3-8B5A-5BEA17F1A838}" destId="{CBA30686-6D84-4A70-B18C-CA968D61A061}" srcOrd="0" destOrd="0" presId="urn:microsoft.com/office/officeart/2005/8/layout/hProcess4"/>
    <dgm:cxn modelId="{F727CF4A-E95C-42EB-BAF9-3A1F1DB8B099}" type="presParOf" srcId="{A9371C1A-03B7-42B3-8B5A-5BEA17F1A838}" destId="{A0BA189C-3F74-4EC5-91D2-368D824DD2CC}" srcOrd="1" destOrd="0" presId="urn:microsoft.com/office/officeart/2005/8/layout/hProcess4"/>
    <dgm:cxn modelId="{5172F2D4-A7CC-4222-BB87-03FC7D52D022}" type="presParOf" srcId="{A9371C1A-03B7-42B3-8B5A-5BEA17F1A838}" destId="{F36AF74C-A33F-4793-9B5F-BCFDD86CC120}" srcOrd="2" destOrd="0" presId="urn:microsoft.com/office/officeart/2005/8/layout/hProcess4"/>
    <dgm:cxn modelId="{B804F1CE-2693-4F5F-814E-D51B71C000B1}" type="presParOf" srcId="{A9371C1A-03B7-42B3-8B5A-5BEA17F1A838}" destId="{D7A88EAB-FA4F-4F94-BF80-F55CA651E873}" srcOrd="3" destOrd="0" presId="urn:microsoft.com/office/officeart/2005/8/layout/hProcess4"/>
    <dgm:cxn modelId="{0C9D1C99-D288-45A4-A787-EFDFD2FE5262}" type="presParOf" srcId="{A9371C1A-03B7-42B3-8B5A-5BEA17F1A838}" destId="{6A1343E5-83AE-4A72-9F56-D55FC67BC920}" srcOrd="4" destOrd="0" presId="urn:microsoft.com/office/officeart/2005/8/layout/hProcess4"/>
    <dgm:cxn modelId="{6358FD6A-ACA7-40F4-B15C-832EF6326F55}" type="presParOf" srcId="{39352FC4-01C1-4EE3-8762-864C53B97472}" destId="{B9CC77FA-3095-4030-B092-321C0F098001}" srcOrd="1" destOrd="0" presId="urn:microsoft.com/office/officeart/2005/8/layout/hProcess4"/>
    <dgm:cxn modelId="{51F0A92E-521D-44A8-B815-1B4D4409AE50}" type="presParOf" srcId="{39352FC4-01C1-4EE3-8762-864C53B97472}" destId="{765131A4-88F1-44E9-B4AE-CF2BBCFFF0E8}" srcOrd="2" destOrd="0" presId="urn:microsoft.com/office/officeart/2005/8/layout/hProcess4"/>
    <dgm:cxn modelId="{F000339D-13C5-45C8-88BF-958D29F55AD0}" type="presParOf" srcId="{765131A4-88F1-44E9-B4AE-CF2BBCFFF0E8}" destId="{C61D92DF-1C2E-43CA-979A-148CE4A43EAA}" srcOrd="0" destOrd="0" presId="urn:microsoft.com/office/officeart/2005/8/layout/hProcess4"/>
    <dgm:cxn modelId="{BFD2E79F-3094-4D5B-A932-8A1C3E5993EC}" type="presParOf" srcId="{765131A4-88F1-44E9-B4AE-CF2BBCFFF0E8}" destId="{BD70B3AB-5203-4AF9-9BF1-21C5CA9BDDFF}" srcOrd="1" destOrd="0" presId="urn:microsoft.com/office/officeart/2005/8/layout/hProcess4"/>
    <dgm:cxn modelId="{DFFBBDC5-56A0-472B-B784-FDF27F6FC292}" type="presParOf" srcId="{765131A4-88F1-44E9-B4AE-CF2BBCFFF0E8}" destId="{C9C90FF0-EFDA-4694-BEA8-4C546E089D4B}" srcOrd="2" destOrd="0" presId="urn:microsoft.com/office/officeart/2005/8/layout/hProcess4"/>
    <dgm:cxn modelId="{7A7D8044-7776-405A-9BBA-38639BA20DF3}" type="presParOf" srcId="{765131A4-88F1-44E9-B4AE-CF2BBCFFF0E8}" destId="{995B1F91-347C-4150-B286-3AA336BA4D9C}" srcOrd="3" destOrd="0" presId="urn:microsoft.com/office/officeart/2005/8/layout/hProcess4"/>
    <dgm:cxn modelId="{B364C32C-45BA-4A00-820E-5B3E99C7BF49}" type="presParOf" srcId="{765131A4-88F1-44E9-B4AE-CF2BBCFFF0E8}" destId="{0D4F1E0A-C528-4D8F-98AC-638035E8649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313AB61-7F03-4B7D-9A7B-77928E0F61CC}" type="doc">
      <dgm:prSet loTypeId="urn:microsoft.com/office/officeart/2005/8/layout/hProcess4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th-TH"/>
        </a:p>
      </dgm:t>
    </dgm:pt>
    <dgm:pt modelId="{9650A178-60B1-44EA-AF91-2C4DA05683EA}">
      <dgm:prSet phldrT="[Text]" custT="1"/>
      <dgm:spPr/>
      <dgm:t>
        <a:bodyPr/>
        <a:lstStyle/>
        <a:p>
          <a:r>
            <a:rPr lang="th-TH" sz="3600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เป้าหมาย</a:t>
          </a:r>
        </a:p>
      </dgm:t>
    </dgm:pt>
    <dgm:pt modelId="{DC2E4C75-02EE-452D-9C54-18A8161BA314}" type="parTrans" cxnId="{6C486E65-E48D-4659-BA62-48251468D3AA}">
      <dgm:prSet/>
      <dgm:spPr/>
      <dgm:t>
        <a:bodyPr/>
        <a:lstStyle/>
        <a:p>
          <a:endParaRPr lang="th-TH"/>
        </a:p>
      </dgm:t>
    </dgm:pt>
    <dgm:pt modelId="{8B4F5CB6-7741-494B-B492-261B2BE4028B}" type="sibTrans" cxnId="{6C486E65-E48D-4659-BA62-48251468D3AA}">
      <dgm:prSet/>
      <dgm:spPr/>
      <dgm:t>
        <a:bodyPr/>
        <a:lstStyle/>
        <a:p>
          <a:endParaRPr lang="th-TH"/>
        </a:p>
      </dgm:t>
    </dgm:pt>
    <dgm:pt modelId="{1BFB1F72-E88E-4B77-A795-9D545BAAC06D}">
      <dgm:prSet phldrT="[Text]" custT="1"/>
      <dgm:spPr/>
      <dgm:t>
        <a:bodyPr/>
        <a:lstStyle/>
        <a:p>
          <a:r>
            <a:rPr lang="th-TH" sz="32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นักเรียนทั่วไป </a:t>
          </a:r>
        </a:p>
      </dgm:t>
    </dgm:pt>
    <dgm:pt modelId="{D162B716-A716-402D-8BEF-BBFA04A7BC60}" type="parTrans" cxnId="{4BB79728-A0E9-4E64-9676-BD344F2A58FC}">
      <dgm:prSet/>
      <dgm:spPr/>
      <dgm:t>
        <a:bodyPr/>
        <a:lstStyle/>
        <a:p>
          <a:endParaRPr lang="th-TH"/>
        </a:p>
      </dgm:t>
    </dgm:pt>
    <dgm:pt modelId="{63284371-23F5-44AC-9C42-07A8C31467A9}" type="sibTrans" cxnId="{4BB79728-A0E9-4E64-9676-BD344F2A58FC}">
      <dgm:prSet/>
      <dgm:spPr/>
      <dgm:t>
        <a:bodyPr/>
        <a:lstStyle/>
        <a:p>
          <a:endParaRPr lang="th-TH"/>
        </a:p>
      </dgm:t>
    </dgm:pt>
    <dgm:pt modelId="{260281A5-6EC4-4CC6-8A8B-3D0C82FF5A34}">
      <dgm:prSet phldrT="[Text]" custT="1"/>
      <dgm:spPr/>
      <dgm:t>
        <a:bodyPr/>
        <a:lstStyle/>
        <a:p>
          <a:r>
            <a:rPr lang="th-TH" sz="36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วิธีการ</a:t>
          </a:r>
        </a:p>
      </dgm:t>
    </dgm:pt>
    <dgm:pt modelId="{65C521AA-B99B-48B5-A697-A54E04437C57}" type="parTrans" cxnId="{E66C440E-0CE2-4049-9119-BB40BFB0041E}">
      <dgm:prSet/>
      <dgm:spPr/>
      <dgm:t>
        <a:bodyPr/>
        <a:lstStyle/>
        <a:p>
          <a:endParaRPr lang="th-TH"/>
        </a:p>
      </dgm:t>
    </dgm:pt>
    <dgm:pt modelId="{F79972BC-7227-43FB-85C3-E4DB4A47BE6D}" type="sibTrans" cxnId="{E66C440E-0CE2-4049-9119-BB40BFB0041E}">
      <dgm:prSet/>
      <dgm:spPr/>
      <dgm:t>
        <a:bodyPr/>
        <a:lstStyle/>
        <a:p>
          <a:endParaRPr lang="th-TH"/>
        </a:p>
      </dgm:t>
    </dgm:pt>
    <dgm:pt modelId="{337E8DE7-B021-4705-95DB-FC9E07752A12}">
      <dgm:prSet phldrT="[Text]" custT="1"/>
      <dgm:spPr/>
      <dgm:t>
        <a:bodyPr/>
        <a:lstStyle/>
        <a:p>
          <a:r>
            <a:rPr lang="th-TH" sz="28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ยื่นสมัครกับ </a:t>
          </a:r>
          <a:r>
            <a:rPr lang="th-TH" sz="2800" b="1" dirty="0" err="1">
              <a:latin typeface="TH Sarabun New" panose="020B0500040200020003" pitchFamily="34" charset="-34"/>
              <a:cs typeface="TH Sarabun New" panose="020B0500040200020003" pitchFamily="34" charset="-34"/>
            </a:rPr>
            <a:t>ทปอ</a:t>
          </a:r>
          <a:r>
            <a:rPr lang="th-TH" sz="28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.</a:t>
          </a:r>
        </a:p>
      </dgm:t>
    </dgm:pt>
    <dgm:pt modelId="{43C59F47-1B7D-4A55-8E0F-D5E17BD8E339}" type="parTrans" cxnId="{AECA50F5-A5D1-4FE7-8845-E6D0D825854D}">
      <dgm:prSet/>
      <dgm:spPr/>
      <dgm:t>
        <a:bodyPr/>
        <a:lstStyle/>
        <a:p>
          <a:endParaRPr lang="th-TH"/>
        </a:p>
      </dgm:t>
    </dgm:pt>
    <dgm:pt modelId="{52A66322-E8E5-4EC3-9829-D7922E50B6A6}" type="sibTrans" cxnId="{AECA50F5-A5D1-4FE7-8845-E6D0D825854D}">
      <dgm:prSet/>
      <dgm:spPr/>
      <dgm:t>
        <a:bodyPr/>
        <a:lstStyle/>
        <a:p>
          <a:endParaRPr lang="th-TH"/>
        </a:p>
      </dgm:t>
    </dgm:pt>
    <dgm:pt modelId="{147EC393-D9AA-40AA-8A80-BBDE2C8C6E4B}">
      <dgm:prSet phldrT="[Text]" custT="1"/>
      <dgm:spPr/>
      <dgm:t>
        <a:bodyPr/>
        <a:lstStyle/>
        <a:p>
          <a:r>
            <a:rPr lang="th-TH" sz="28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นักเรียนเลือกได้ 4 สาขาวิชา </a:t>
          </a:r>
          <a:r>
            <a:rPr lang="th-TH" sz="2800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แบบเรียงลำดับ</a:t>
          </a:r>
        </a:p>
      </dgm:t>
    </dgm:pt>
    <dgm:pt modelId="{41556D6B-82EB-4F4D-94D5-35DAC90C9835}" type="parTrans" cxnId="{DDEF2407-459D-4B88-A392-3D9FF6CC82C7}">
      <dgm:prSet/>
      <dgm:spPr/>
      <dgm:t>
        <a:bodyPr/>
        <a:lstStyle/>
        <a:p>
          <a:endParaRPr lang="th-TH"/>
        </a:p>
      </dgm:t>
    </dgm:pt>
    <dgm:pt modelId="{BC3EF375-3115-41CC-8E3A-C9F351FC7113}" type="sibTrans" cxnId="{DDEF2407-459D-4B88-A392-3D9FF6CC82C7}">
      <dgm:prSet/>
      <dgm:spPr/>
      <dgm:t>
        <a:bodyPr/>
        <a:lstStyle/>
        <a:p>
          <a:endParaRPr lang="th-TH"/>
        </a:p>
      </dgm:t>
    </dgm:pt>
    <dgm:pt modelId="{E1D93EF4-1938-4BAF-80EE-E475D81559E3}">
      <dgm:prSet phldrT="[Text]" custT="1"/>
      <dgm:spPr/>
      <dgm:t>
        <a:bodyPr/>
        <a:lstStyle/>
        <a:p>
          <a:r>
            <a:rPr lang="th-TH" sz="28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สถาบันอุดมศึกษาแต่ละแห่งกำหนดเกณฑ์การรับ ตามข้อตกลงตามองค์ประกอบของ </a:t>
          </a:r>
          <a:r>
            <a:rPr lang="en-US" sz="28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Admission</a:t>
          </a:r>
          <a:endParaRPr lang="th-TH" sz="28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3482710-8EB8-404E-8278-2029B453D0D7}" type="parTrans" cxnId="{D9A7EB57-F1A2-4231-AD0F-062A8C22151E}">
      <dgm:prSet/>
      <dgm:spPr/>
      <dgm:t>
        <a:bodyPr/>
        <a:lstStyle/>
        <a:p>
          <a:endParaRPr lang="th-TH"/>
        </a:p>
      </dgm:t>
    </dgm:pt>
    <dgm:pt modelId="{7B19AA9A-204F-4002-833B-74460E135238}" type="sibTrans" cxnId="{D9A7EB57-F1A2-4231-AD0F-062A8C22151E}">
      <dgm:prSet/>
      <dgm:spPr/>
      <dgm:t>
        <a:bodyPr/>
        <a:lstStyle/>
        <a:p>
          <a:endParaRPr lang="th-TH"/>
        </a:p>
      </dgm:t>
    </dgm:pt>
    <dgm:pt modelId="{F40EB637-5DB9-4525-BF2C-11C809767D03}">
      <dgm:prSet phldrT="[Text]" custT="1"/>
      <dgm:spPr/>
      <dgm:t>
        <a:bodyPr/>
        <a:lstStyle/>
        <a:p>
          <a:endParaRPr lang="th-TH" sz="2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451C6EF-B196-424E-AA63-EFEB7B9C3FC0}" type="parTrans" cxnId="{ABDDEEC0-C29A-486D-93BF-AD3CFEF4E457}">
      <dgm:prSet/>
      <dgm:spPr/>
      <dgm:t>
        <a:bodyPr/>
        <a:lstStyle/>
        <a:p>
          <a:endParaRPr lang="th-TH"/>
        </a:p>
      </dgm:t>
    </dgm:pt>
    <dgm:pt modelId="{D8843CB5-3734-4D70-BB60-CD9AE4E4E9C3}" type="sibTrans" cxnId="{ABDDEEC0-C29A-486D-93BF-AD3CFEF4E457}">
      <dgm:prSet/>
      <dgm:spPr/>
      <dgm:t>
        <a:bodyPr/>
        <a:lstStyle/>
        <a:p>
          <a:endParaRPr lang="th-TH"/>
        </a:p>
      </dgm:t>
    </dgm:pt>
    <dgm:pt modelId="{E065D374-5982-43D3-AD37-A39718827FB2}">
      <dgm:prSet phldrT="[Text]" custT="1"/>
      <dgm:spPr/>
      <dgm:t>
        <a:bodyPr/>
        <a:lstStyle/>
        <a:p>
          <a:r>
            <a:rPr lang="th-TH" sz="28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การบริหารจัดการสิทธิ์แบบ </a:t>
          </a:r>
          <a:r>
            <a:rPr lang="en-US" sz="28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Auto-Clearing</a:t>
          </a:r>
          <a:endParaRPr lang="th-TH" sz="28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6FEF7C5-7797-413F-B420-2C3DBAE5F23D}" type="parTrans" cxnId="{530B5D85-3108-481F-99F3-11639B36EFB4}">
      <dgm:prSet/>
      <dgm:spPr/>
      <dgm:t>
        <a:bodyPr/>
        <a:lstStyle/>
        <a:p>
          <a:endParaRPr lang="en-US"/>
        </a:p>
      </dgm:t>
    </dgm:pt>
    <dgm:pt modelId="{F3D3325B-A682-43B5-87FA-A7546A5A0A22}" type="sibTrans" cxnId="{530B5D85-3108-481F-99F3-11639B36EFB4}">
      <dgm:prSet/>
      <dgm:spPr/>
      <dgm:t>
        <a:bodyPr/>
        <a:lstStyle/>
        <a:p>
          <a:endParaRPr lang="en-US"/>
        </a:p>
      </dgm:t>
    </dgm:pt>
    <dgm:pt modelId="{EAE10838-4596-4845-97AE-240582FD4824}" type="pres">
      <dgm:prSet presAssocID="{C313AB61-7F03-4B7D-9A7B-77928E0F61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9AE5DF-E851-4A96-A103-72CEB429EC4F}" type="pres">
      <dgm:prSet presAssocID="{C313AB61-7F03-4B7D-9A7B-77928E0F61CC}" presName="tSp" presStyleCnt="0"/>
      <dgm:spPr/>
    </dgm:pt>
    <dgm:pt modelId="{2A832408-867C-4666-ACA8-7354D1F9A957}" type="pres">
      <dgm:prSet presAssocID="{C313AB61-7F03-4B7D-9A7B-77928E0F61CC}" presName="bSp" presStyleCnt="0"/>
      <dgm:spPr/>
    </dgm:pt>
    <dgm:pt modelId="{39352FC4-01C1-4EE3-8762-864C53B97472}" type="pres">
      <dgm:prSet presAssocID="{C313AB61-7F03-4B7D-9A7B-77928E0F61CC}" presName="process" presStyleCnt="0"/>
      <dgm:spPr/>
    </dgm:pt>
    <dgm:pt modelId="{A9371C1A-03B7-42B3-8B5A-5BEA17F1A838}" type="pres">
      <dgm:prSet presAssocID="{9650A178-60B1-44EA-AF91-2C4DA05683EA}" presName="composite1" presStyleCnt="0"/>
      <dgm:spPr/>
    </dgm:pt>
    <dgm:pt modelId="{CBA30686-6D84-4A70-B18C-CA968D61A061}" type="pres">
      <dgm:prSet presAssocID="{9650A178-60B1-44EA-AF91-2C4DA05683EA}" presName="dummyNode1" presStyleLbl="node1" presStyleIdx="0" presStyleCnt="2"/>
      <dgm:spPr/>
    </dgm:pt>
    <dgm:pt modelId="{A0BA189C-3F74-4EC5-91D2-368D824DD2CC}" type="pres">
      <dgm:prSet presAssocID="{9650A178-60B1-44EA-AF91-2C4DA05683EA}" presName="childNode1" presStyleLbl="bgAcc1" presStyleIdx="0" presStyleCnt="2" custScaleX="101485" custScaleY="77000" custLinFactNeighborX="-28475" custLinFactNeighborY="95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6AF74C-A33F-4793-9B5F-BCFDD86CC120}" type="pres">
      <dgm:prSet presAssocID="{9650A178-60B1-44EA-AF91-2C4DA05683EA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88EAB-FA4F-4F94-BF80-F55CA651E873}" type="pres">
      <dgm:prSet presAssocID="{9650A178-60B1-44EA-AF91-2C4DA05683EA}" presName="parentNode1" presStyleLbl="node1" presStyleIdx="0" presStyleCnt="2" custLinFactY="-100000" custLinFactNeighborX="-17502" custLinFactNeighborY="-10885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343E5-83AE-4A72-9F56-D55FC67BC920}" type="pres">
      <dgm:prSet presAssocID="{9650A178-60B1-44EA-AF91-2C4DA05683EA}" presName="connSite1" presStyleCnt="0"/>
      <dgm:spPr/>
    </dgm:pt>
    <dgm:pt modelId="{B9CC77FA-3095-4030-B092-321C0F098001}" type="pres">
      <dgm:prSet presAssocID="{8B4F5CB6-7741-494B-B492-261B2BE4028B}" presName="Name9" presStyleLbl="sibTrans2D1" presStyleIdx="0" presStyleCnt="1" custAng="3864380" custFlipVert="1" custScaleX="9323" custScaleY="1837" custLinFactNeighborX="-28569" custLinFactNeighborY="-7470"/>
      <dgm:spPr/>
      <dgm:t>
        <a:bodyPr/>
        <a:lstStyle/>
        <a:p>
          <a:endParaRPr lang="en-US"/>
        </a:p>
      </dgm:t>
    </dgm:pt>
    <dgm:pt modelId="{765131A4-88F1-44E9-B4AE-CF2BBCFFF0E8}" type="pres">
      <dgm:prSet presAssocID="{260281A5-6EC4-4CC6-8A8B-3D0C82FF5A34}" presName="composite2" presStyleCnt="0"/>
      <dgm:spPr/>
    </dgm:pt>
    <dgm:pt modelId="{C61D92DF-1C2E-43CA-979A-148CE4A43EAA}" type="pres">
      <dgm:prSet presAssocID="{260281A5-6EC4-4CC6-8A8B-3D0C82FF5A34}" presName="dummyNode2" presStyleLbl="node1" presStyleIdx="0" presStyleCnt="2"/>
      <dgm:spPr/>
    </dgm:pt>
    <dgm:pt modelId="{BD70B3AB-5203-4AF9-9BF1-21C5CA9BDDFF}" type="pres">
      <dgm:prSet presAssocID="{260281A5-6EC4-4CC6-8A8B-3D0C82FF5A34}" presName="childNode2" presStyleLbl="bgAcc1" presStyleIdx="1" presStyleCnt="2" custScaleX="280020" custScaleY="185527" custLinFactNeighborX="9153" custLinFactNeighborY="85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90FF0-EFDA-4694-BEA8-4C546E089D4B}" type="pres">
      <dgm:prSet presAssocID="{260281A5-6EC4-4CC6-8A8B-3D0C82FF5A34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B1F91-347C-4150-B286-3AA336BA4D9C}" type="pres">
      <dgm:prSet presAssocID="{260281A5-6EC4-4CC6-8A8B-3D0C82FF5A34}" presName="parentNode2" presStyleLbl="node1" presStyleIdx="1" presStyleCnt="2" custLinFactNeighborX="75672" custLinFactNeighborY="-714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4F1E0A-C528-4D8F-98AC-638035E86497}" type="pres">
      <dgm:prSet presAssocID="{260281A5-6EC4-4CC6-8A8B-3D0C82FF5A34}" presName="connSite2" presStyleCnt="0"/>
      <dgm:spPr/>
    </dgm:pt>
  </dgm:ptLst>
  <dgm:cxnLst>
    <dgm:cxn modelId="{8FB0E0C8-1DDE-4394-B376-CD7475979803}" type="presOf" srcId="{E065D374-5982-43D3-AD37-A39718827FB2}" destId="{C9C90FF0-EFDA-4694-BEA8-4C546E089D4B}" srcOrd="1" destOrd="3" presId="urn:microsoft.com/office/officeart/2005/8/layout/hProcess4"/>
    <dgm:cxn modelId="{4630F125-9172-41FD-A38D-0566BA3966F5}" type="presOf" srcId="{E1D93EF4-1938-4BAF-80EE-E475D81559E3}" destId="{C9C90FF0-EFDA-4694-BEA8-4C546E089D4B}" srcOrd="1" destOrd="2" presId="urn:microsoft.com/office/officeart/2005/8/layout/hProcess4"/>
    <dgm:cxn modelId="{70DD3FE5-E56E-4323-9B62-52838D6BDF31}" type="presOf" srcId="{9650A178-60B1-44EA-AF91-2C4DA05683EA}" destId="{D7A88EAB-FA4F-4F94-BF80-F55CA651E873}" srcOrd="0" destOrd="0" presId="urn:microsoft.com/office/officeart/2005/8/layout/hProcess4"/>
    <dgm:cxn modelId="{ABDDEEC0-C29A-486D-93BF-AD3CFEF4E457}" srcId="{9650A178-60B1-44EA-AF91-2C4DA05683EA}" destId="{F40EB637-5DB9-4525-BF2C-11C809767D03}" srcOrd="0" destOrd="0" parTransId="{5451C6EF-B196-424E-AA63-EFEB7B9C3FC0}" sibTransId="{D8843CB5-3734-4D70-BB60-CD9AE4E4E9C3}"/>
    <dgm:cxn modelId="{DBA06F36-9468-4713-A533-1A5C70CD72AA}" type="presOf" srcId="{F40EB637-5DB9-4525-BF2C-11C809767D03}" destId="{A0BA189C-3F74-4EC5-91D2-368D824DD2CC}" srcOrd="0" destOrd="0" presId="urn:microsoft.com/office/officeart/2005/8/layout/hProcess4"/>
    <dgm:cxn modelId="{9C56CCF7-C1E9-4A9F-9900-F543DC7BA673}" type="presOf" srcId="{1BFB1F72-E88E-4B77-A795-9D545BAAC06D}" destId="{F36AF74C-A33F-4793-9B5F-BCFDD86CC120}" srcOrd="1" destOrd="1" presId="urn:microsoft.com/office/officeart/2005/8/layout/hProcess4"/>
    <dgm:cxn modelId="{4E94B088-D67B-4524-84B1-EFE255FB28AD}" type="presOf" srcId="{E065D374-5982-43D3-AD37-A39718827FB2}" destId="{BD70B3AB-5203-4AF9-9BF1-21C5CA9BDDFF}" srcOrd="0" destOrd="3" presId="urn:microsoft.com/office/officeart/2005/8/layout/hProcess4"/>
    <dgm:cxn modelId="{D9A7EB57-F1A2-4231-AD0F-062A8C22151E}" srcId="{260281A5-6EC4-4CC6-8A8B-3D0C82FF5A34}" destId="{E1D93EF4-1938-4BAF-80EE-E475D81559E3}" srcOrd="2" destOrd="0" parTransId="{E3482710-8EB8-404E-8278-2029B453D0D7}" sibTransId="{7B19AA9A-204F-4002-833B-74460E135238}"/>
    <dgm:cxn modelId="{1B3CE510-EF27-45F3-9E60-975DC322EF1E}" type="presOf" srcId="{1BFB1F72-E88E-4B77-A795-9D545BAAC06D}" destId="{A0BA189C-3F74-4EC5-91D2-368D824DD2CC}" srcOrd="0" destOrd="1" presId="urn:microsoft.com/office/officeart/2005/8/layout/hProcess4"/>
    <dgm:cxn modelId="{530B5D85-3108-481F-99F3-11639B36EFB4}" srcId="{260281A5-6EC4-4CC6-8A8B-3D0C82FF5A34}" destId="{E065D374-5982-43D3-AD37-A39718827FB2}" srcOrd="3" destOrd="0" parTransId="{46FEF7C5-7797-413F-B420-2C3DBAE5F23D}" sibTransId="{F3D3325B-A682-43B5-87FA-A7546A5A0A22}"/>
    <dgm:cxn modelId="{CD27A9A1-BFF1-4065-B986-78833E8DC6CC}" type="presOf" srcId="{337E8DE7-B021-4705-95DB-FC9E07752A12}" destId="{C9C90FF0-EFDA-4694-BEA8-4C546E089D4B}" srcOrd="1" destOrd="0" presId="urn:microsoft.com/office/officeart/2005/8/layout/hProcess4"/>
    <dgm:cxn modelId="{AECA50F5-A5D1-4FE7-8845-E6D0D825854D}" srcId="{260281A5-6EC4-4CC6-8A8B-3D0C82FF5A34}" destId="{337E8DE7-B021-4705-95DB-FC9E07752A12}" srcOrd="0" destOrd="0" parTransId="{43C59F47-1B7D-4A55-8E0F-D5E17BD8E339}" sibTransId="{52A66322-E8E5-4EC3-9829-D7922E50B6A6}"/>
    <dgm:cxn modelId="{E66C440E-0CE2-4049-9119-BB40BFB0041E}" srcId="{C313AB61-7F03-4B7D-9A7B-77928E0F61CC}" destId="{260281A5-6EC4-4CC6-8A8B-3D0C82FF5A34}" srcOrd="1" destOrd="0" parTransId="{65C521AA-B99B-48B5-A697-A54E04437C57}" sibTransId="{F79972BC-7227-43FB-85C3-E4DB4A47BE6D}"/>
    <dgm:cxn modelId="{B05067C3-47A9-4890-8C42-175985DC523F}" type="presOf" srcId="{E1D93EF4-1938-4BAF-80EE-E475D81559E3}" destId="{BD70B3AB-5203-4AF9-9BF1-21C5CA9BDDFF}" srcOrd="0" destOrd="2" presId="urn:microsoft.com/office/officeart/2005/8/layout/hProcess4"/>
    <dgm:cxn modelId="{DDEF2407-459D-4B88-A392-3D9FF6CC82C7}" srcId="{260281A5-6EC4-4CC6-8A8B-3D0C82FF5A34}" destId="{147EC393-D9AA-40AA-8A80-BBDE2C8C6E4B}" srcOrd="1" destOrd="0" parTransId="{41556D6B-82EB-4F4D-94D5-35DAC90C9835}" sibTransId="{BC3EF375-3115-41CC-8E3A-C9F351FC7113}"/>
    <dgm:cxn modelId="{F05E40ED-15AE-4CFF-9878-EB520363BB64}" type="presOf" srcId="{147EC393-D9AA-40AA-8A80-BBDE2C8C6E4B}" destId="{C9C90FF0-EFDA-4694-BEA8-4C546E089D4B}" srcOrd="1" destOrd="1" presId="urn:microsoft.com/office/officeart/2005/8/layout/hProcess4"/>
    <dgm:cxn modelId="{6B45DA10-C6F6-40F9-B62D-7A1701B38D6F}" type="presOf" srcId="{F40EB637-5DB9-4525-BF2C-11C809767D03}" destId="{F36AF74C-A33F-4793-9B5F-BCFDD86CC120}" srcOrd="1" destOrd="0" presId="urn:microsoft.com/office/officeart/2005/8/layout/hProcess4"/>
    <dgm:cxn modelId="{25B62C76-80F4-456A-A242-6015EC6D1E91}" type="presOf" srcId="{260281A5-6EC4-4CC6-8A8B-3D0C82FF5A34}" destId="{995B1F91-347C-4150-B286-3AA336BA4D9C}" srcOrd="0" destOrd="0" presId="urn:microsoft.com/office/officeart/2005/8/layout/hProcess4"/>
    <dgm:cxn modelId="{858EA3FD-45F3-449D-95F5-7F14F6E4718D}" type="presOf" srcId="{8B4F5CB6-7741-494B-B492-261B2BE4028B}" destId="{B9CC77FA-3095-4030-B092-321C0F098001}" srcOrd="0" destOrd="0" presId="urn:microsoft.com/office/officeart/2005/8/layout/hProcess4"/>
    <dgm:cxn modelId="{87CDB2B1-DEDF-4887-8448-6ECBF96EA73E}" type="presOf" srcId="{C313AB61-7F03-4B7D-9A7B-77928E0F61CC}" destId="{EAE10838-4596-4845-97AE-240582FD4824}" srcOrd="0" destOrd="0" presId="urn:microsoft.com/office/officeart/2005/8/layout/hProcess4"/>
    <dgm:cxn modelId="{6C486E65-E48D-4659-BA62-48251468D3AA}" srcId="{C313AB61-7F03-4B7D-9A7B-77928E0F61CC}" destId="{9650A178-60B1-44EA-AF91-2C4DA05683EA}" srcOrd="0" destOrd="0" parTransId="{DC2E4C75-02EE-452D-9C54-18A8161BA314}" sibTransId="{8B4F5CB6-7741-494B-B492-261B2BE4028B}"/>
    <dgm:cxn modelId="{C82692B9-9C8A-4CB3-989C-D13F8F3812F5}" type="presOf" srcId="{147EC393-D9AA-40AA-8A80-BBDE2C8C6E4B}" destId="{BD70B3AB-5203-4AF9-9BF1-21C5CA9BDDFF}" srcOrd="0" destOrd="1" presId="urn:microsoft.com/office/officeart/2005/8/layout/hProcess4"/>
    <dgm:cxn modelId="{0604C045-13F2-4DD3-A0F1-65ED14BF3E71}" type="presOf" srcId="{337E8DE7-B021-4705-95DB-FC9E07752A12}" destId="{BD70B3AB-5203-4AF9-9BF1-21C5CA9BDDFF}" srcOrd="0" destOrd="0" presId="urn:microsoft.com/office/officeart/2005/8/layout/hProcess4"/>
    <dgm:cxn modelId="{4BB79728-A0E9-4E64-9676-BD344F2A58FC}" srcId="{9650A178-60B1-44EA-AF91-2C4DA05683EA}" destId="{1BFB1F72-E88E-4B77-A795-9D545BAAC06D}" srcOrd="1" destOrd="0" parTransId="{D162B716-A716-402D-8BEF-BBFA04A7BC60}" sibTransId="{63284371-23F5-44AC-9C42-07A8C31467A9}"/>
    <dgm:cxn modelId="{4354924E-1C50-457A-9F67-C23DF11F6320}" type="presParOf" srcId="{EAE10838-4596-4845-97AE-240582FD4824}" destId="{F39AE5DF-E851-4A96-A103-72CEB429EC4F}" srcOrd="0" destOrd="0" presId="urn:microsoft.com/office/officeart/2005/8/layout/hProcess4"/>
    <dgm:cxn modelId="{C99BDD73-130A-481C-8575-09660EF9659E}" type="presParOf" srcId="{EAE10838-4596-4845-97AE-240582FD4824}" destId="{2A832408-867C-4666-ACA8-7354D1F9A957}" srcOrd="1" destOrd="0" presId="urn:microsoft.com/office/officeart/2005/8/layout/hProcess4"/>
    <dgm:cxn modelId="{CC473597-76A1-408F-90A3-51B4E1BD7EB4}" type="presParOf" srcId="{EAE10838-4596-4845-97AE-240582FD4824}" destId="{39352FC4-01C1-4EE3-8762-864C53B97472}" srcOrd="2" destOrd="0" presId="urn:microsoft.com/office/officeart/2005/8/layout/hProcess4"/>
    <dgm:cxn modelId="{110B86D0-3BF0-44FC-BA3F-264DF08CF312}" type="presParOf" srcId="{39352FC4-01C1-4EE3-8762-864C53B97472}" destId="{A9371C1A-03B7-42B3-8B5A-5BEA17F1A838}" srcOrd="0" destOrd="0" presId="urn:microsoft.com/office/officeart/2005/8/layout/hProcess4"/>
    <dgm:cxn modelId="{363796D1-8171-4227-960F-E80AE0C1C676}" type="presParOf" srcId="{A9371C1A-03B7-42B3-8B5A-5BEA17F1A838}" destId="{CBA30686-6D84-4A70-B18C-CA968D61A061}" srcOrd="0" destOrd="0" presId="urn:microsoft.com/office/officeart/2005/8/layout/hProcess4"/>
    <dgm:cxn modelId="{F18E63B8-5480-4A57-AE6B-1FF127A51A2E}" type="presParOf" srcId="{A9371C1A-03B7-42B3-8B5A-5BEA17F1A838}" destId="{A0BA189C-3F74-4EC5-91D2-368D824DD2CC}" srcOrd="1" destOrd="0" presId="urn:microsoft.com/office/officeart/2005/8/layout/hProcess4"/>
    <dgm:cxn modelId="{1553AF6F-2945-402B-8789-80BF540ADD9E}" type="presParOf" srcId="{A9371C1A-03B7-42B3-8B5A-5BEA17F1A838}" destId="{F36AF74C-A33F-4793-9B5F-BCFDD86CC120}" srcOrd="2" destOrd="0" presId="urn:microsoft.com/office/officeart/2005/8/layout/hProcess4"/>
    <dgm:cxn modelId="{4ABF418C-EA71-4E23-8E67-D3DB1A88491D}" type="presParOf" srcId="{A9371C1A-03B7-42B3-8B5A-5BEA17F1A838}" destId="{D7A88EAB-FA4F-4F94-BF80-F55CA651E873}" srcOrd="3" destOrd="0" presId="urn:microsoft.com/office/officeart/2005/8/layout/hProcess4"/>
    <dgm:cxn modelId="{C1D38FAE-297F-4899-95A5-D70B137778D8}" type="presParOf" srcId="{A9371C1A-03B7-42B3-8B5A-5BEA17F1A838}" destId="{6A1343E5-83AE-4A72-9F56-D55FC67BC920}" srcOrd="4" destOrd="0" presId="urn:microsoft.com/office/officeart/2005/8/layout/hProcess4"/>
    <dgm:cxn modelId="{E605FEFA-5779-484B-8B50-1BD30308B373}" type="presParOf" srcId="{39352FC4-01C1-4EE3-8762-864C53B97472}" destId="{B9CC77FA-3095-4030-B092-321C0F098001}" srcOrd="1" destOrd="0" presId="urn:microsoft.com/office/officeart/2005/8/layout/hProcess4"/>
    <dgm:cxn modelId="{E40DA1A0-45B3-4767-9A5B-F72E76063DBF}" type="presParOf" srcId="{39352FC4-01C1-4EE3-8762-864C53B97472}" destId="{765131A4-88F1-44E9-B4AE-CF2BBCFFF0E8}" srcOrd="2" destOrd="0" presId="urn:microsoft.com/office/officeart/2005/8/layout/hProcess4"/>
    <dgm:cxn modelId="{C668E99F-00A6-46E2-AEA3-F2B0DCCCE6E6}" type="presParOf" srcId="{765131A4-88F1-44E9-B4AE-CF2BBCFFF0E8}" destId="{C61D92DF-1C2E-43CA-979A-148CE4A43EAA}" srcOrd="0" destOrd="0" presId="urn:microsoft.com/office/officeart/2005/8/layout/hProcess4"/>
    <dgm:cxn modelId="{82CF4625-B952-4A2D-A371-8F21D0214B29}" type="presParOf" srcId="{765131A4-88F1-44E9-B4AE-CF2BBCFFF0E8}" destId="{BD70B3AB-5203-4AF9-9BF1-21C5CA9BDDFF}" srcOrd="1" destOrd="0" presId="urn:microsoft.com/office/officeart/2005/8/layout/hProcess4"/>
    <dgm:cxn modelId="{6088B13D-267E-42BD-B516-8B8EA39DDA55}" type="presParOf" srcId="{765131A4-88F1-44E9-B4AE-CF2BBCFFF0E8}" destId="{C9C90FF0-EFDA-4694-BEA8-4C546E089D4B}" srcOrd="2" destOrd="0" presId="urn:microsoft.com/office/officeart/2005/8/layout/hProcess4"/>
    <dgm:cxn modelId="{33601F80-6667-401A-91DE-E650DCC4F880}" type="presParOf" srcId="{765131A4-88F1-44E9-B4AE-CF2BBCFFF0E8}" destId="{995B1F91-347C-4150-B286-3AA336BA4D9C}" srcOrd="3" destOrd="0" presId="urn:microsoft.com/office/officeart/2005/8/layout/hProcess4"/>
    <dgm:cxn modelId="{534FBCF4-70C9-4BD6-8EEA-8C16449EB395}" type="presParOf" srcId="{765131A4-88F1-44E9-B4AE-CF2BBCFFF0E8}" destId="{0D4F1E0A-C528-4D8F-98AC-638035E8649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313AB61-7F03-4B7D-9A7B-77928E0F61CC}" type="doc">
      <dgm:prSet loTypeId="urn:microsoft.com/office/officeart/2005/8/layout/hProcess4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th-TH"/>
        </a:p>
      </dgm:t>
    </dgm:pt>
    <dgm:pt modelId="{9650A178-60B1-44EA-AF91-2C4DA05683EA}">
      <dgm:prSet phldrT="[Text]" custT="1"/>
      <dgm:spPr/>
      <dgm:t>
        <a:bodyPr/>
        <a:lstStyle/>
        <a:p>
          <a:r>
            <a:rPr lang="th-TH" sz="3600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เป้าหมาย</a:t>
          </a:r>
        </a:p>
      </dgm:t>
    </dgm:pt>
    <dgm:pt modelId="{DC2E4C75-02EE-452D-9C54-18A8161BA314}" type="parTrans" cxnId="{6C486E65-E48D-4659-BA62-48251468D3AA}">
      <dgm:prSet/>
      <dgm:spPr/>
      <dgm:t>
        <a:bodyPr/>
        <a:lstStyle/>
        <a:p>
          <a:endParaRPr lang="th-TH"/>
        </a:p>
      </dgm:t>
    </dgm:pt>
    <dgm:pt modelId="{8B4F5CB6-7741-494B-B492-261B2BE4028B}" type="sibTrans" cxnId="{6C486E65-E48D-4659-BA62-48251468D3AA}">
      <dgm:prSet/>
      <dgm:spPr/>
      <dgm:t>
        <a:bodyPr/>
        <a:lstStyle/>
        <a:p>
          <a:endParaRPr lang="th-TH"/>
        </a:p>
      </dgm:t>
    </dgm:pt>
    <dgm:pt modelId="{1BFB1F72-E88E-4B77-A795-9D545BAAC06D}">
      <dgm:prSet phldrT="[Text]" custT="1"/>
      <dgm:spPr/>
      <dgm:t>
        <a:bodyPr/>
        <a:lstStyle/>
        <a:p>
          <a:r>
            <a:rPr lang="th-TH" sz="32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นักเรียนทั่วไป </a:t>
          </a:r>
        </a:p>
      </dgm:t>
    </dgm:pt>
    <dgm:pt modelId="{D162B716-A716-402D-8BEF-BBFA04A7BC60}" type="parTrans" cxnId="{4BB79728-A0E9-4E64-9676-BD344F2A58FC}">
      <dgm:prSet/>
      <dgm:spPr/>
      <dgm:t>
        <a:bodyPr/>
        <a:lstStyle/>
        <a:p>
          <a:endParaRPr lang="th-TH"/>
        </a:p>
      </dgm:t>
    </dgm:pt>
    <dgm:pt modelId="{63284371-23F5-44AC-9C42-07A8C31467A9}" type="sibTrans" cxnId="{4BB79728-A0E9-4E64-9676-BD344F2A58FC}">
      <dgm:prSet/>
      <dgm:spPr/>
      <dgm:t>
        <a:bodyPr/>
        <a:lstStyle/>
        <a:p>
          <a:endParaRPr lang="th-TH"/>
        </a:p>
      </dgm:t>
    </dgm:pt>
    <dgm:pt modelId="{260281A5-6EC4-4CC6-8A8B-3D0C82FF5A34}">
      <dgm:prSet phldrT="[Text]" custT="1"/>
      <dgm:spPr/>
      <dgm:t>
        <a:bodyPr/>
        <a:lstStyle/>
        <a:p>
          <a:r>
            <a:rPr lang="th-TH" sz="36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วิธีการ</a:t>
          </a:r>
        </a:p>
      </dgm:t>
    </dgm:pt>
    <dgm:pt modelId="{65C521AA-B99B-48B5-A697-A54E04437C57}" type="parTrans" cxnId="{E66C440E-0CE2-4049-9119-BB40BFB0041E}">
      <dgm:prSet/>
      <dgm:spPr/>
      <dgm:t>
        <a:bodyPr/>
        <a:lstStyle/>
        <a:p>
          <a:endParaRPr lang="th-TH"/>
        </a:p>
      </dgm:t>
    </dgm:pt>
    <dgm:pt modelId="{F79972BC-7227-43FB-85C3-E4DB4A47BE6D}" type="sibTrans" cxnId="{E66C440E-0CE2-4049-9119-BB40BFB0041E}">
      <dgm:prSet/>
      <dgm:spPr/>
      <dgm:t>
        <a:bodyPr/>
        <a:lstStyle/>
        <a:p>
          <a:endParaRPr lang="th-TH"/>
        </a:p>
      </dgm:t>
    </dgm:pt>
    <dgm:pt modelId="{337E8DE7-B021-4705-95DB-FC9E07752A12}">
      <dgm:prSet phldrT="[Text]" custT="1"/>
      <dgm:spPr/>
      <dgm:t>
        <a:bodyPr/>
        <a:lstStyle/>
        <a:p>
          <a:r>
            <a: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ยื่นสมัครกับสถาบันอุดมศึกษา</a:t>
          </a:r>
        </a:p>
      </dgm:t>
    </dgm:pt>
    <dgm:pt modelId="{43C59F47-1B7D-4A55-8E0F-D5E17BD8E339}" type="parTrans" cxnId="{AECA50F5-A5D1-4FE7-8845-E6D0D825854D}">
      <dgm:prSet/>
      <dgm:spPr/>
      <dgm:t>
        <a:bodyPr/>
        <a:lstStyle/>
        <a:p>
          <a:endParaRPr lang="th-TH"/>
        </a:p>
      </dgm:t>
    </dgm:pt>
    <dgm:pt modelId="{52A66322-E8E5-4EC3-9829-D7922E50B6A6}" type="sibTrans" cxnId="{AECA50F5-A5D1-4FE7-8845-E6D0D825854D}">
      <dgm:prSet/>
      <dgm:spPr/>
      <dgm:t>
        <a:bodyPr/>
        <a:lstStyle/>
        <a:p>
          <a:endParaRPr lang="th-TH"/>
        </a:p>
      </dgm:t>
    </dgm:pt>
    <dgm:pt modelId="{55C2A48C-A65B-416C-8BB8-C1BC9DED1628}">
      <dgm:prSet phldrT="[Text]" custT="1"/>
      <dgm:spPr/>
      <dgm:t>
        <a:bodyPr/>
        <a:lstStyle/>
        <a:p>
          <a:r>
            <a: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สถาบันอุดมศึกษากำหนดเกณฑ์การรับ (อาจจะมีการใช้คะแนนสอบข้อเขียนร่วมด้วย)</a:t>
          </a:r>
        </a:p>
      </dgm:t>
    </dgm:pt>
    <dgm:pt modelId="{62C2E34A-D8D9-4772-B7C2-2965A2C6A62C}" type="parTrans" cxnId="{B9ED04E8-69FC-4807-931F-AB3416B3DD29}">
      <dgm:prSet/>
      <dgm:spPr/>
      <dgm:t>
        <a:bodyPr/>
        <a:lstStyle/>
        <a:p>
          <a:endParaRPr lang="th-TH"/>
        </a:p>
      </dgm:t>
    </dgm:pt>
    <dgm:pt modelId="{E6F4B466-E40D-467B-8695-A2DABD923976}" type="sibTrans" cxnId="{B9ED04E8-69FC-4807-931F-AB3416B3DD29}">
      <dgm:prSet/>
      <dgm:spPr/>
      <dgm:t>
        <a:bodyPr/>
        <a:lstStyle/>
        <a:p>
          <a:endParaRPr lang="th-TH"/>
        </a:p>
      </dgm:t>
    </dgm:pt>
    <dgm:pt modelId="{1042A605-1B3F-4A80-BF4E-33D53366BF77}">
      <dgm:prSet phldrT="[Text]" custT="1"/>
      <dgm:spPr/>
      <dgm:t>
        <a:bodyPr/>
        <a:lstStyle/>
        <a:p>
          <a:endParaRPr lang="th-TH" sz="28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6F66E2E-46E2-4B30-ADBE-C4F536150F4E}" type="parTrans" cxnId="{C88093DD-94BC-4676-B96D-228DCD8F784E}">
      <dgm:prSet/>
      <dgm:spPr/>
      <dgm:t>
        <a:bodyPr/>
        <a:lstStyle/>
        <a:p>
          <a:endParaRPr lang="th-TH"/>
        </a:p>
      </dgm:t>
    </dgm:pt>
    <dgm:pt modelId="{1ECE21B7-D479-4E03-94D0-6023910CB7A5}" type="sibTrans" cxnId="{C88093DD-94BC-4676-B96D-228DCD8F784E}">
      <dgm:prSet/>
      <dgm:spPr/>
      <dgm:t>
        <a:bodyPr/>
        <a:lstStyle/>
        <a:p>
          <a:endParaRPr lang="th-TH"/>
        </a:p>
      </dgm:t>
    </dgm:pt>
    <dgm:pt modelId="{CDF7EAA4-8149-4BDF-B30B-DABAF0BBAFE1}">
      <dgm:prSet phldrT="[Text]" custT="1"/>
      <dgm:spPr/>
      <dgm:t>
        <a:bodyPr/>
        <a:lstStyle/>
        <a:p>
          <a:r>
            <a: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จัดสอบเพิ่มเติมได้กรณีที่นักเรียนไม่มีคะแนนของวิชาที่ต้องการ</a:t>
          </a:r>
        </a:p>
      </dgm:t>
    </dgm:pt>
    <dgm:pt modelId="{656A9CE8-9BFF-4693-8FA7-C5FE0BA45B2A}" type="parTrans" cxnId="{AB143CF0-C22E-4880-9DC1-8434504F6A9B}">
      <dgm:prSet/>
      <dgm:spPr/>
      <dgm:t>
        <a:bodyPr/>
        <a:lstStyle/>
        <a:p>
          <a:endParaRPr lang="th-TH"/>
        </a:p>
      </dgm:t>
    </dgm:pt>
    <dgm:pt modelId="{1AD1E70C-E537-4D6C-83E5-5F277B06DECF}" type="sibTrans" cxnId="{AB143CF0-C22E-4880-9DC1-8434504F6A9B}">
      <dgm:prSet/>
      <dgm:spPr/>
      <dgm:t>
        <a:bodyPr/>
        <a:lstStyle/>
        <a:p>
          <a:endParaRPr lang="th-TH"/>
        </a:p>
      </dgm:t>
    </dgm:pt>
    <dgm:pt modelId="{5C935C47-4EDD-4B5D-8DE8-E24E0353D49B}">
      <dgm:prSet phldrT="[Text]" custT="1"/>
      <dgm:spPr/>
      <dgm:t>
        <a:bodyPr/>
        <a:lstStyle/>
        <a:p>
          <a:r>
            <a: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สถาบันอุดมศึกษาส่งชื่อเข้าระบบการบริหารจัดการสิทธิ์</a:t>
          </a:r>
        </a:p>
      </dgm:t>
    </dgm:pt>
    <dgm:pt modelId="{FECD1810-0939-46DF-A377-5780D00493E9}" type="parTrans" cxnId="{3B2EABEB-7B0C-4DAF-ABEE-6F1A54CCE07B}">
      <dgm:prSet/>
      <dgm:spPr/>
      <dgm:t>
        <a:bodyPr/>
        <a:lstStyle/>
        <a:p>
          <a:endParaRPr lang="en-US"/>
        </a:p>
      </dgm:t>
    </dgm:pt>
    <dgm:pt modelId="{9D4C6849-B084-4E16-853C-D7B53D03F301}" type="sibTrans" cxnId="{3B2EABEB-7B0C-4DAF-ABEE-6F1A54CCE07B}">
      <dgm:prSet/>
      <dgm:spPr/>
      <dgm:t>
        <a:bodyPr/>
        <a:lstStyle/>
        <a:p>
          <a:endParaRPr lang="en-US"/>
        </a:p>
      </dgm:t>
    </dgm:pt>
    <dgm:pt modelId="{EAE10838-4596-4845-97AE-240582FD4824}" type="pres">
      <dgm:prSet presAssocID="{C313AB61-7F03-4B7D-9A7B-77928E0F61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9AE5DF-E851-4A96-A103-72CEB429EC4F}" type="pres">
      <dgm:prSet presAssocID="{C313AB61-7F03-4B7D-9A7B-77928E0F61CC}" presName="tSp" presStyleCnt="0"/>
      <dgm:spPr/>
    </dgm:pt>
    <dgm:pt modelId="{2A832408-867C-4666-ACA8-7354D1F9A957}" type="pres">
      <dgm:prSet presAssocID="{C313AB61-7F03-4B7D-9A7B-77928E0F61CC}" presName="bSp" presStyleCnt="0"/>
      <dgm:spPr/>
    </dgm:pt>
    <dgm:pt modelId="{39352FC4-01C1-4EE3-8762-864C53B97472}" type="pres">
      <dgm:prSet presAssocID="{C313AB61-7F03-4B7D-9A7B-77928E0F61CC}" presName="process" presStyleCnt="0"/>
      <dgm:spPr/>
    </dgm:pt>
    <dgm:pt modelId="{A9371C1A-03B7-42B3-8B5A-5BEA17F1A838}" type="pres">
      <dgm:prSet presAssocID="{9650A178-60B1-44EA-AF91-2C4DA05683EA}" presName="composite1" presStyleCnt="0"/>
      <dgm:spPr/>
    </dgm:pt>
    <dgm:pt modelId="{CBA30686-6D84-4A70-B18C-CA968D61A061}" type="pres">
      <dgm:prSet presAssocID="{9650A178-60B1-44EA-AF91-2C4DA05683EA}" presName="dummyNode1" presStyleLbl="node1" presStyleIdx="0" presStyleCnt="2"/>
      <dgm:spPr/>
    </dgm:pt>
    <dgm:pt modelId="{A0BA189C-3F74-4EC5-91D2-368D824DD2CC}" type="pres">
      <dgm:prSet presAssocID="{9650A178-60B1-44EA-AF91-2C4DA05683EA}" presName="childNode1" presStyleLbl="bgAcc1" presStyleIdx="0" presStyleCnt="2" custScaleX="101485" custScaleY="77000" custLinFactNeighborX="-48100" custLinFactNeighborY="13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6AF74C-A33F-4793-9B5F-BCFDD86CC120}" type="pres">
      <dgm:prSet presAssocID="{9650A178-60B1-44EA-AF91-2C4DA05683EA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88EAB-FA4F-4F94-BF80-F55CA651E873}" type="pres">
      <dgm:prSet presAssocID="{9650A178-60B1-44EA-AF91-2C4DA05683EA}" presName="parentNode1" presStyleLbl="node1" presStyleIdx="0" presStyleCnt="2" custLinFactY="-100000" custLinFactNeighborX="-3461" custLinFactNeighborY="-1056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343E5-83AE-4A72-9F56-D55FC67BC920}" type="pres">
      <dgm:prSet presAssocID="{9650A178-60B1-44EA-AF91-2C4DA05683EA}" presName="connSite1" presStyleCnt="0"/>
      <dgm:spPr/>
    </dgm:pt>
    <dgm:pt modelId="{B9CC77FA-3095-4030-B092-321C0F098001}" type="pres">
      <dgm:prSet presAssocID="{8B4F5CB6-7741-494B-B492-261B2BE4028B}" presName="Name9" presStyleLbl="sibTrans2D1" presStyleIdx="0" presStyleCnt="1" custAng="3864380" custFlipVert="1" custScaleX="9323" custScaleY="1837" custLinFactNeighborX="-28569" custLinFactNeighborY="-7470"/>
      <dgm:spPr/>
      <dgm:t>
        <a:bodyPr/>
        <a:lstStyle/>
        <a:p>
          <a:endParaRPr lang="en-US"/>
        </a:p>
      </dgm:t>
    </dgm:pt>
    <dgm:pt modelId="{765131A4-88F1-44E9-B4AE-CF2BBCFFF0E8}" type="pres">
      <dgm:prSet presAssocID="{260281A5-6EC4-4CC6-8A8B-3D0C82FF5A34}" presName="composite2" presStyleCnt="0"/>
      <dgm:spPr/>
    </dgm:pt>
    <dgm:pt modelId="{C61D92DF-1C2E-43CA-979A-148CE4A43EAA}" type="pres">
      <dgm:prSet presAssocID="{260281A5-6EC4-4CC6-8A8B-3D0C82FF5A34}" presName="dummyNode2" presStyleLbl="node1" presStyleIdx="0" presStyleCnt="2"/>
      <dgm:spPr/>
    </dgm:pt>
    <dgm:pt modelId="{BD70B3AB-5203-4AF9-9BF1-21C5CA9BDDFF}" type="pres">
      <dgm:prSet presAssocID="{260281A5-6EC4-4CC6-8A8B-3D0C82FF5A34}" presName="childNode2" presStyleLbl="bgAcc1" presStyleIdx="1" presStyleCnt="2" custScaleX="283187" custScaleY="169975" custLinFactNeighborX="37443" custLinFactNeighborY="172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90FF0-EFDA-4694-BEA8-4C546E089D4B}" type="pres">
      <dgm:prSet presAssocID="{260281A5-6EC4-4CC6-8A8B-3D0C82FF5A34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B1F91-347C-4150-B286-3AA336BA4D9C}" type="pres">
      <dgm:prSet presAssocID="{260281A5-6EC4-4CC6-8A8B-3D0C82FF5A34}" presName="parentNode2" presStyleLbl="node1" presStyleIdx="1" presStyleCnt="2" custLinFactNeighborX="75254" custLinFactNeighborY="-614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4F1E0A-C528-4D8F-98AC-638035E86497}" type="pres">
      <dgm:prSet presAssocID="{260281A5-6EC4-4CC6-8A8B-3D0C82FF5A34}" presName="connSite2" presStyleCnt="0"/>
      <dgm:spPr/>
    </dgm:pt>
  </dgm:ptLst>
  <dgm:cxnLst>
    <dgm:cxn modelId="{2E216A68-EBB0-44D0-B785-11FF48756DA3}" type="presOf" srcId="{8B4F5CB6-7741-494B-B492-261B2BE4028B}" destId="{B9CC77FA-3095-4030-B092-321C0F098001}" srcOrd="0" destOrd="0" presId="urn:microsoft.com/office/officeart/2005/8/layout/hProcess4"/>
    <dgm:cxn modelId="{C88093DD-94BC-4676-B96D-228DCD8F784E}" srcId="{9650A178-60B1-44EA-AF91-2C4DA05683EA}" destId="{1042A605-1B3F-4A80-BF4E-33D53366BF77}" srcOrd="0" destOrd="0" parTransId="{06F66E2E-46E2-4B30-ADBE-C4F536150F4E}" sibTransId="{1ECE21B7-D479-4E03-94D0-6023910CB7A5}"/>
    <dgm:cxn modelId="{B8E0B82E-E9F5-4651-BBE9-2930F037E6A7}" type="presOf" srcId="{9650A178-60B1-44EA-AF91-2C4DA05683EA}" destId="{D7A88EAB-FA4F-4F94-BF80-F55CA651E873}" srcOrd="0" destOrd="0" presId="urn:microsoft.com/office/officeart/2005/8/layout/hProcess4"/>
    <dgm:cxn modelId="{8A07B0BF-394F-4BDE-8B16-895CBC1FDF76}" type="presOf" srcId="{CDF7EAA4-8149-4BDF-B30B-DABAF0BBAFE1}" destId="{BD70B3AB-5203-4AF9-9BF1-21C5CA9BDDFF}" srcOrd="0" destOrd="2" presId="urn:microsoft.com/office/officeart/2005/8/layout/hProcess4"/>
    <dgm:cxn modelId="{9916C24A-7485-4F43-84EB-A357A714096C}" type="presOf" srcId="{337E8DE7-B021-4705-95DB-FC9E07752A12}" destId="{BD70B3AB-5203-4AF9-9BF1-21C5CA9BDDFF}" srcOrd="0" destOrd="0" presId="urn:microsoft.com/office/officeart/2005/8/layout/hProcess4"/>
    <dgm:cxn modelId="{8D93CAE1-1D52-4A46-A1FA-B8DA2F444B12}" type="presOf" srcId="{1042A605-1B3F-4A80-BF4E-33D53366BF77}" destId="{F36AF74C-A33F-4793-9B5F-BCFDD86CC120}" srcOrd="1" destOrd="0" presId="urn:microsoft.com/office/officeart/2005/8/layout/hProcess4"/>
    <dgm:cxn modelId="{EAF94B87-1E4C-4BAE-9052-F024BF6422CA}" type="presOf" srcId="{260281A5-6EC4-4CC6-8A8B-3D0C82FF5A34}" destId="{995B1F91-347C-4150-B286-3AA336BA4D9C}" srcOrd="0" destOrd="0" presId="urn:microsoft.com/office/officeart/2005/8/layout/hProcess4"/>
    <dgm:cxn modelId="{56B56609-AD0F-4D3C-9D54-40F588F44874}" type="presOf" srcId="{1BFB1F72-E88E-4B77-A795-9D545BAAC06D}" destId="{F36AF74C-A33F-4793-9B5F-BCFDD86CC120}" srcOrd="1" destOrd="1" presId="urn:microsoft.com/office/officeart/2005/8/layout/hProcess4"/>
    <dgm:cxn modelId="{AECA50F5-A5D1-4FE7-8845-E6D0D825854D}" srcId="{260281A5-6EC4-4CC6-8A8B-3D0C82FF5A34}" destId="{337E8DE7-B021-4705-95DB-FC9E07752A12}" srcOrd="0" destOrd="0" parTransId="{43C59F47-1B7D-4A55-8E0F-D5E17BD8E339}" sibTransId="{52A66322-E8E5-4EC3-9829-D7922E50B6A6}"/>
    <dgm:cxn modelId="{E66C440E-0CE2-4049-9119-BB40BFB0041E}" srcId="{C313AB61-7F03-4B7D-9A7B-77928E0F61CC}" destId="{260281A5-6EC4-4CC6-8A8B-3D0C82FF5A34}" srcOrd="1" destOrd="0" parTransId="{65C521AA-B99B-48B5-A697-A54E04437C57}" sibTransId="{F79972BC-7227-43FB-85C3-E4DB4A47BE6D}"/>
    <dgm:cxn modelId="{F438B42A-725F-454F-8D69-26B46A6DCC2E}" type="presOf" srcId="{1BFB1F72-E88E-4B77-A795-9D545BAAC06D}" destId="{A0BA189C-3F74-4EC5-91D2-368D824DD2CC}" srcOrd="0" destOrd="1" presId="urn:microsoft.com/office/officeart/2005/8/layout/hProcess4"/>
    <dgm:cxn modelId="{4FB569B8-4297-4056-B013-60BBC62944EA}" type="presOf" srcId="{55C2A48C-A65B-416C-8BB8-C1BC9DED1628}" destId="{BD70B3AB-5203-4AF9-9BF1-21C5CA9BDDFF}" srcOrd="0" destOrd="1" presId="urn:microsoft.com/office/officeart/2005/8/layout/hProcess4"/>
    <dgm:cxn modelId="{24439BBD-8C82-45D8-8C92-552AD39C269B}" type="presOf" srcId="{337E8DE7-B021-4705-95DB-FC9E07752A12}" destId="{C9C90FF0-EFDA-4694-BEA8-4C546E089D4B}" srcOrd="1" destOrd="0" presId="urn:microsoft.com/office/officeart/2005/8/layout/hProcess4"/>
    <dgm:cxn modelId="{135EC8D1-1A43-4172-AFE4-D6BA84CFA40F}" type="presOf" srcId="{5C935C47-4EDD-4B5D-8DE8-E24E0353D49B}" destId="{BD70B3AB-5203-4AF9-9BF1-21C5CA9BDDFF}" srcOrd="0" destOrd="3" presId="urn:microsoft.com/office/officeart/2005/8/layout/hProcess4"/>
    <dgm:cxn modelId="{3B2EABEB-7B0C-4DAF-ABEE-6F1A54CCE07B}" srcId="{260281A5-6EC4-4CC6-8A8B-3D0C82FF5A34}" destId="{5C935C47-4EDD-4B5D-8DE8-E24E0353D49B}" srcOrd="3" destOrd="0" parTransId="{FECD1810-0939-46DF-A377-5780D00493E9}" sibTransId="{9D4C6849-B084-4E16-853C-D7B53D03F301}"/>
    <dgm:cxn modelId="{6C486E65-E48D-4659-BA62-48251468D3AA}" srcId="{C313AB61-7F03-4B7D-9A7B-77928E0F61CC}" destId="{9650A178-60B1-44EA-AF91-2C4DA05683EA}" srcOrd="0" destOrd="0" parTransId="{DC2E4C75-02EE-452D-9C54-18A8161BA314}" sibTransId="{8B4F5CB6-7741-494B-B492-261B2BE4028B}"/>
    <dgm:cxn modelId="{AB143CF0-C22E-4880-9DC1-8434504F6A9B}" srcId="{260281A5-6EC4-4CC6-8A8B-3D0C82FF5A34}" destId="{CDF7EAA4-8149-4BDF-B30B-DABAF0BBAFE1}" srcOrd="2" destOrd="0" parTransId="{656A9CE8-9BFF-4693-8FA7-C5FE0BA45B2A}" sibTransId="{1AD1E70C-E537-4D6C-83E5-5F277B06DECF}"/>
    <dgm:cxn modelId="{B9ED04E8-69FC-4807-931F-AB3416B3DD29}" srcId="{260281A5-6EC4-4CC6-8A8B-3D0C82FF5A34}" destId="{55C2A48C-A65B-416C-8BB8-C1BC9DED1628}" srcOrd="1" destOrd="0" parTransId="{62C2E34A-D8D9-4772-B7C2-2965A2C6A62C}" sibTransId="{E6F4B466-E40D-467B-8695-A2DABD923976}"/>
    <dgm:cxn modelId="{1B4D5BD4-742D-48E5-99F2-7B44E3E7500B}" type="presOf" srcId="{1042A605-1B3F-4A80-BF4E-33D53366BF77}" destId="{A0BA189C-3F74-4EC5-91D2-368D824DD2CC}" srcOrd="0" destOrd="0" presId="urn:microsoft.com/office/officeart/2005/8/layout/hProcess4"/>
    <dgm:cxn modelId="{AE6A7BB2-958C-430A-8623-F4C0EE0FD2D9}" type="presOf" srcId="{CDF7EAA4-8149-4BDF-B30B-DABAF0BBAFE1}" destId="{C9C90FF0-EFDA-4694-BEA8-4C546E089D4B}" srcOrd="1" destOrd="2" presId="urn:microsoft.com/office/officeart/2005/8/layout/hProcess4"/>
    <dgm:cxn modelId="{D89B66E9-053A-4044-AAD3-01F11765AD91}" type="presOf" srcId="{C313AB61-7F03-4B7D-9A7B-77928E0F61CC}" destId="{EAE10838-4596-4845-97AE-240582FD4824}" srcOrd="0" destOrd="0" presId="urn:microsoft.com/office/officeart/2005/8/layout/hProcess4"/>
    <dgm:cxn modelId="{D3B83139-344D-4A7F-8CAD-60A60BADAF4F}" type="presOf" srcId="{5C935C47-4EDD-4B5D-8DE8-E24E0353D49B}" destId="{C9C90FF0-EFDA-4694-BEA8-4C546E089D4B}" srcOrd="1" destOrd="3" presId="urn:microsoft.com/office/officeart/2005/8/layout/hProcess4"/>
    <dgm:cxn modelId="{6D491CF7-9C29-427B-B34C-8FB0222F9CB3}" type="presOf" srcId="{55C2A48C-A65B-416C-8BB8-C1BC9DED1628}" destId="{C9C90FF0-EFDA-4694-BEA8-4C546E089D4B}" srcOrd="1" destOrd="1" presId="urn:microsoft.com/office/officeart/2005/8/layout/hProcess4"/>
    <dgm:cxn modelId="{4BB79728-A0E9-4E64-9676-BD344F2A58FC}" srcId="{9650A178-60B1-44EA-AF91-2C4DA05683EA}" destId="{1BFB1F72-E88E-4B77-A795-9D545BAAC06D}" srcOrd="1" destOrd="0" parTransId="{D162B716-A716-402D-8BEF-BBFA04A7BC60}" sibTransId="{63284371-23F5-44AC-9C42-07A8C31467A9}"/>
    <dgm:cxn modelId="{1116CA56-69EB-4588-9623-40CDB3749F6D}" type="presParOf" srcId="{EAE10838-4596-4845-97AE-240582FD4824}" destId="{F39AE5DF-E851-4A96-A103-72CEB429EC4F}" srcOrd="0" destOrd="0" presId="urn:microsoft.com/office/officeart/2005/8/layout/hProcess4"/>
    <dgm:cxn modelId="{5156667B-02D8-4C53-B8CB-B7C63D8202D8}" type="presParOf" srcId="{EAE10838-4596-4845-97AE-240582FD4824}" destId="{2A832408-867C-4666-ACA8-7354D1F9A957}" srcOrd="1" destOrd="0" presId="urn:microsoft.com/office/officeart/2005/8/layout/hProcess4"/>
    <dgm:cxn modelId="{DC691182-CE75-4260-B68B-ACB1B0C1D5E8}" type="presParOf" srcId="{EAE10838-4596-4845-97AE-240582FD4824}" destId="{39352FC4-01C1-4EE3-8762-864C53B97472}" srcOrd="2" destOrd="0" presId="urn:microsoft.com/office/officeart/2005/8/layout/hProcess4"/>
    <dgm:cxn modelId="{09728984-7C96-4D86-AD90-6D482AFD2B9B}" type="presParOf" srcId="{39352FC4-01C1-4EE3-8762-864C53B97472}" destId="{A9371C1A-03B7-42B3-8B5A-5BEA17F1A838}" srcOrd="0" destOrd="0" presId="urn:microsoft.com/office/officeart/2005/8/layout/hProcess4"/>
    <dgm:cxn modelId="{2A1A5057-003B-4524-92A7-25D7AC2F206C}" type="presParOf" srcId="{A9371C1A-03B7-42B3-8B5A-5BEA17F1A838}" destId="{CBA30686-6D84-4A70-B18C-CA968D61A061}" srcOrd="0" destOrd="0" presId="urn:microsoft.com/office/officeart/2005/8/layout/hProcess4"/>
    <dgm:cxn modelId="{4834B646-C952-4F33-87EB-E03C98A03726}" type="presParOf" srcId="{A9371C1A-03B7-42B3-8B5A-5BEA17F1A838}" destId="{A0BA189C-3F74-4EC5-91D2-368D824DD2CC}" srcOrd="1" destOrd="0" presId="urn:microsoft.com/office/officeart/2005/8/layout/hProcess4"/>
    <dgm:cxn modelId="{6DD05DF1-B51D-4395-BC00-DA25537BD739}" type="presParOf" srcId="{A9371C1A-03B7-42B3-8B5A-5BEA17F1A838}" destId="{F36AF74C-A33F-4793-9B5F-BCFDD86CC120}" srcOrd="2" destOrd="0" presId="urn:microsoft.com/office/officeart/2005/8/layout/hProcess4"/>
    <dgm:cxn modelId="{E48A7D5E-3DA8-477A-A0E5-26B6843AC422}" type="presParOf" srcId="{A9371C1A-03B7-42B3-8B5A-5BEA17F1A838}" destId="{D7A88EAB-FA4F-4F94-BF80-F55CA651E873}" srcOrd="3" destOrd="0" presId="urn:microsoft.com/office/officeart/2005/8/layout/hProcess4"/>
    <dgm:cxn modelId="{38711D05-1344-4CF0-B3C5-91563371BD8D}" type="presParOf" srcId="{A9371C1A-03B7-42B3-8B5A-5BEA17F1A838}" destId="{6A1343E5-83AE-4A72-9F56-D55FC67BC920}" srcOrd="4" destOrd="0" presId="urn:microsoft.com/office/officeart/2005/8/layout/hProcess4"/>
    <dgm:cxn modelId="{C8EF1A3E-F9F8-4A57-A9AE-CCB11DD53883}" type="presParOf" srcId="{39352FC4-01C1-4EE3-8762-864C53B97472}" destId="{B9CC77FA-3095-4030-B092-321C0F098001}" srcOrd="1" destOrd="0" presId="urn:microsoft.com/office/officeart/2005/8/layout/hProcess4"/>
    <dgm:cxn modelId="{E24A5D46-5527-441D-93EE-847DD8CA85A6}" type="presParOf" srcId="{39352FC4-01C1-4EE3-8762-864C53B97472}" destId="{765131A4-88F1-44E9-B4AE-CF2BBCFFF0E8}" srcOrd="2" destOrd="0" presId="urn:microsoft.com/office/officeart/2005/8/layout/hProcess4"/>
    <dgm:cxn modelId="{C3C9259D-B59D-4269-86A7-A5E43FB681FB}" type="presParOf" srcId="{765131A4-88F1-44E9-B4AE-CF2BBCFFF0E8}" destId="{C61D92DF-1C2E-43CA-979A-148CE4A43EAA}" srcOrd="0" destOrd="0" presId="urn:microsoft.com/office/officeart/2005/8/layout/hProcess4"/>
    <dgm:cxn modelId="{D4AAE24E-1DE1-40EA-AFD4-07234BD79932}" type="presParOf" srcId="{765131A4-88F1-44E9-B4AE-CF2BBCFFF0E8}" destId="{BD70B3AB-5203-4AF9-9BF1-21C5CA9BDDFF}" srcOrd="1" destOrd="0" presId="urn:microsoft.com/office/officeart/2005/8/layout/hProcess4"/>
    <dgm:cxn modelId="{A9500D2A-88C0-451B-98CF-14606FB1F030}" type="presParOf" srcId="{765131A4-88F1-44E9-B4AE-CF2BBCFFF0E8}" destId="{C9C90FF0-EFDA-4694-BEA8-4C546E089D4B}" srcOrd="2" destOrd="0" presId="urn:microsoft.com/office/officeart/2005/8/layout/hProcess4"/>
    <dgm:cxn modelId="{A9E4CE68-45E0-41AE-92A9-4027E3053F79}" type="presParOf" srcId="{765131A4-88F1-44E9-B4AE-CF2BBCFFF0E8}" destId="{995B1F91-347C-4150-B286-3AA336BA4D9C}" srcOrd="3" destOrd="0" presId="urn:microsoft.com/office/officeart/2005/8/layout/hProcess4"/>
    <dgm:cxn modelId="{B3666E00-3F2A-4305-8569-9875F1FFE118}" type="presParOf" srcId="{765131A4-88F1-44E9-B4AE-CF2BBCFFF0E8}" destId="{0D4F1E0A-C528-4D8F-98AC-638035E8649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49B23-C346-4EE6-A0DF-89C04553D504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FEA12-2F50-4E7C-BBDA-69285DA0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6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FEA12-2F50-4E7C-BBDA-69285DA0ED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32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73EC0-4E91-4C79-8CB0-2596CA6223C5}" type="slidenum">
              <a:rPr lang="th-TH" smtClean="0">
                <a:solidFill>
                  <a:prstClr val="black"/>
                </a:solidFill>
              </a:rPr>
              <a:pPr/>
              <a:t>21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02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73EC0-4E91-4C79-8CB0-2596CA6223C5}" type="slidenum">
              <a:rPr lang="th-TH" smtClean="0">
                <a:solidFill>
                  <a:prstClr val="black"/>
                </a:solidFill>
              </a:rPr>
              <a:pPr/>
              <a:t>22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444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FEA12-2F50-4E7C-BBDA-69285DA0EDD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69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FEA12-2F50-4E7C-BBDA-69285DA0ED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16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FEA12-2F50-4E7C-BBDA-69285DA0ED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52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FEA12-2F50-4E7C-BBDA-69285DA0ED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12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FEA12-2F50-4E7C-BBDA-69285DA0ED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73EC0-4E91-4C79-8CB0-2596CA6223C5}" type="slidenum">
              <a:rPr lang="th-TH" smtClean="0">
                <a:solidFill>
                  <a:prstClr val="black"/>
                </a:solidFill>
              </a:rPr>
              <a:pPr/>
              <a:t>14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946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FEA12-2F50-4E7C-BBDA-69285DA0ED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80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73EC0-4E91-4C79-8CB0-2596CA6223C5}" type="slidenum">
              <a:rPr lang="th-TH" smtClean="0">
                <a:solidFill>
                  <a:prstClr val="black"/>
                </a:solidFill>
              </a:rPr>
              <a:pPr/>
              <a:t>16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597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73EC0-4E91-4C79-8CB0-2596CA6223C5}" type="slidenum">
              <a:rPr lang="th-TH" smtClean="0">
                <a:solidFill>
                  <a:prstClr val="black"/>
                </a:solidFill>
              </a:rPr>
              <a:pPr/>
              <a:t>18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47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2"/>
            <a:ext cx="3259006" cy="1162049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258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006" cy="469053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7267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3833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867"/>
            <a:ext cx="5943600" cy="80433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5167"/>
            <a:ext cx="2228850" cy="58504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5167"/>
            <a:ext cx="6521450" cy="58504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906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8497" y="1508787"/>
            <a:ext cx="9205023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1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54706" y="2417801"/>
            <a:ext cx="9205023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5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6CFF59-4933-40CE-941A-995A9457A6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3346" y="6213309"/>
            <a:ext cx="1723794" cy="67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4645" y="0"/>
            <a:ext cx="8151355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44688" y="1316766"/>
            <a:ext cx="7488832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1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55894" y="2218994"/>
            <a:ext cx="7488832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5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2697" y="1300786"/>
            <a:ext cx="7060606" cy="2509213"/>
          </a:xfrm>
        </p:spPr>
        <p:txBody>
          <a:bodyPr anchor="b">
            <a:normAutofit/>
          </a:bodyPr>
          <a:lstStyle>
            <a:lvl1pPr algn="ctr">
              <a:defRPr sz="3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2697" y="3886202"/>
            <a:ext cx="7060606" cy="1371599"/>
          </a:xfrm>
        </p:spPr>
        <p:txBody>
          <a:bodyPr>
            <a:normAutofit/>
          </a:bodyPr>
          <a:lstStyle>
            <a:lvl1pPr marL="0" indent="0" algn="ctr">
              <a:buNone/>
              <a:defRPr sz="1787">
                <a:solidFill>
                  <a:schemeClr val="bg1">
                    <a:lumMod val="50000"/>
                  </a:schemeClr>
                </a:solidFill>
              </a:defRPr>
            </a:lvl1pPr>
            <a:lvl2pPr marL="371464" indent="0" algn="ctr">
              <a:buNone/>
              <a:defRPr sz="1625"/>
            </a:lvl2pPr>
            <a:lvl3pPr marL="742927" indent="0" algn="ctr">
              <a:buNone/>
              <a:defRPr sz="1462"/>
            </a:lvl3pPr>
            <a:lvl4pPr marL="1114391" indent="0" algn="ctr">
              <a:buNone/>
              <a:defRPr sz="1300"/>
            </a:lvl4pPr>
            <a:lvl5pPr marL="1485854" indent="0" algn="ctr">
              <a:buNone/>
              <a:defRPr sz="1300"/>
            </a:lvl5pPr>
            <a:lvl6pPr marL="1857318" indent="0" algn="ctr">
              <a:buNone/>
              <a:defRPr sz="1300"/>
            </a:lvl6pPr>
            <a:lvl7pPr marL="2228781" indent="0" algn="ctr">
              <a:buNone/>
              <a:defRPr sz="1300"/>
            </a:lvl7pPr>
            <a:lvl8pPr marL="2600245" indent="0" algn="ctr">
              <a:buNone/>
              <a:defRPr sz="1300"/>
            </a:lvl8pPr>
            <a:lvl9pPr marL="297170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2470-9351-D64B-BD0D-988E42DA1405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E878-4DD5-E94F-A2F0-5B0F71625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9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1485"/>
            <a:ext cx="8420100" cy="14689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0"/>
            <a:ext cx="8420100" cy="1363133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185"/>
            <a:ext cx="8420100" cy="1500716"/>
          </a:xfrm>
        </p:spPr>
        <p:txBody>
          <a:bodyPr anchor="b"/>
          <a:lstStyle>
            <a:lvl1pPr marL="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marL="495285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43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43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4584"/>
            <a:ext cx="4376870" cy="64134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5934"/>
            <a:ext cx="4376870" cy="3949700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4584"/>
            <a:ext cx="4378590" cy="64134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5934"/>
            <a:ext cx="4378590" cy="3949700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</p:sldLayoutIdLst>
  <p:txStyles>
    <p:titleStyle>
      <a:lvl1pPr algn="ctr" defTabSz="990570" rtl="0" eaLnBrk="1" latinLnBrk="1" hangingPunct="1">
        <a:spcBef>
          <a:spcPct val="0"/>
        </a:spcBef>
        <a:buNone/>
        <a:defRPr sz="39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71464" indent="-371464" algn="l" defTabSz="990570" rtl="0" eaLnBrk="1" latinLnBrk="1" hangingPunct="1">
        <a:spcBef>
          <a:spcPct val="20000"/>
        </a:spcBef>
        <a:buFont typeface="Arial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defTabSz="990570" rtl="0" eaLnBrk="1" latinLnBrk="1" hangingPunct="1">
        <a:spcBef>
          <a:spcPct val="20000"/>
        </a:spcBef>
        <a:buFont typeface="Arial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1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1" hangingPunct="1">
        <a:spcBef>
          <a:spcPct val="20000"/>
        </a:spcBef>
        <a:buFont typeface="Arial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1" hangingPunct="1">
        <a:spcBef>
          <a:spcPct val="20000"/>
        </a:spcBef>
        <a:buFont typeface="Arial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1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1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1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1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90570" rtl="0" eaLnBrk="1" latinLnBrk="1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1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1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1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1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1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1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1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1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5167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90570" rtl="0" eaLnBrk="1" latinLnBrk="0" hangingPunct="1"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64" indent="-371464" algn="l" defTabSz="990570" rtl="0" eaLnBrk="1" latinLnBrk="0" hangingPunct="1">
        <a:spcBef>
          <a:spcPct val="20000"/>
        </a:spcBef>
        <a:buFont typeface="Arial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defTabSz="990570" rtl="0" eaLnBrk="1" latinLnBrk="0" hangingPunct="1">
        <a:spcBef>
          <a:spcPct val="20000"/>
        </a:spcBef>
        <a:buFont typeface="Arial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spcBef>
          <a:spcPct val="20000"/>
        </a:spcBef>
        <a:buFont typeface="Arial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spcBef>
          <a:spcPct val="20000"/>
        </a:spcBef>
        <a:buFont typeface="Arial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nt.psu.ac.th/unit/student/index.php/2017-04-21-07-40-54.html" TargetMode="Externa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trance.psu.ac.th/" TargetMode="Externa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trance.psu.ac.th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trance.psu.ac.th/" TargetMode="Externa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mytcas.com/" TargetMode="Externa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6460" y="1810430"/>
            <a:ext cx="7429500" cy="1302559"/>
          </a:xfrm>
        </p:spPr>
        <p:txBody>
          <a:bodyPr>
            <a:noAutofit/>
          </a:bodyPr>
          <a:lstStyle/>
          <a:p>
            <a:pPr algn="r"/>
            <a:r>
              <a:rPr lang="th-TH" sz="4333" dirty="0">
                <a:latin typeface="Angsana New" panose="02020603050405020304" pitchFamily="18" charset="-34"/>
                <a:cs typeface="Angsana New" panose="02020603050405020304" pitchFamily="18" charset="-34"/>
              </a:rPr>
              <a:t>ระบบการคัดเลือกบุคคลเข้าศึกษาต่อ</a:t>
            </a:r>
            <a:br>
              <a:rPr lang="th-TH" sz="4333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333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ในระดับมหาวิทยาลัย</a:t>
            </a:r>
            <a:r>
              <a:rPr lang="en-US" sz="4333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333" dirty="0">
                <a:latin typeface="Angsana New" panose="02020603050405020304" pitchFamily="18" charset="-34"/>
                <a:cs typeface="Angsana New" panose="02020603050405020304" pitchFamily="18" charset="-34"/>
              </a:rPr>
              <a:t>ปีการศึกษา </a:t>
            </a:r>
            <a:r>
              <a:rPr lang="en-US" sz="4333" dirty="0">
                <a:latin typeface="Angsana New" panose="02020603050405020304" pitchFamily="18" charset="-34"/>
                <a:cs typeface="Angsana New" panose="02020603050405020304" pitchFamily="18" charset="-34"/>
              </a:rPr>
              <a:t>2562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4874" y="3097875"/>
            <a:ext cx="7080136" cy="478532"/>
          </a:xfrm>
        </p:spPr>
        <p:txBody>
          <a:bodyPr>
            <a:noAutofit/>
          </a:bodyPr>
          <a:lstStyle/>
          <a:p>
            <a:pPr algn="r"/>
            <a:r>
              <a:rPr lang="en-US" sz="2925" b="1" dirty="0">
                <a:latin typeface="Angsana New" charset="0"/>
                <a:ea typeface="Angsana New" charset="0"/>
                <a:cs typeface="Angsana New" charset="0"/>
              </a:rPr>
              <a:t>Thai University Center Admission System(TCAS) ’62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19" y="1001146"/>
            <a:ext cx="1380014" cy="18195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94358" y="4331137"/>
            <a:ext cx="4618572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2600" dirty="0">
                <a:latin typeface="Angsana New" charset="0"/>
                <a:ea typeface="Angsana New" charset="0"/>
                <a:cs typeface="Angsana New" charset="0"/>
              </a:rPr>
              <a:t>เจษฎา โมก</a:t>
            </a:r>
            <a:r>
              <a:rPr lang="th-TH" sz="2600" dirty="0" err="1">
                <a:latin typeface="Angsana New" charset="0"/>
                <a:ea typeface="Angsana New" charset="0"/>
                <a:cs typeface="Angsana New" charset="0"/>
              </a:rPr>
              <a:t>ข</a:t>
            </a:r>
            <a:r>
              <a:rPr lang="th-TH" sz="2600" dirty="0">
                <a:latin typeface="Angsana New" charset="0"/>
                <a:ea typeface="Angsana New" charset="0"/>
                <a:cs typeface="Angsana New" charset="0"/>
              </a:rPr>
              <a:t>กุล</a:t>
            </a:r>
          </a:p>
          <a:p>
            <a:pPr algn="r"/>
            <a:r>
              <a:rPr lang="th-TH" sz="2600" dirty="0">
                <a:latin typeface="Angsana New" charset="0"/>
                <a:ea typeface="Angsana New" charset="0"/>
                <a:cs typeface="Angsana New" charset="0"/>
              </a:rPr>
              <a:t>ผู้ช่วยอธิการบดีฝ่ายการรับนักศึกษา</a:t>
            </a:r>
          </a:p>
          <a:p>
            <a:pPr algn="r"/>
            <a:r>
              <a:rPr lang="th-TH" sz="2600" dirty="0">
                <a:latin typeface="Angsana New" charset="0"/>
                <a:ea typeface="Angsana New" charset="0"/>
                <a:cs typeface="Angsana New" charset="0"/>
              </a:rPr>
              <a:t>งานรับนักศึกษา กองทะเบียน</a:t>
            </a:r>
            <a:r>
              <a:rPr lang="th-TH" sz="2600">
                <a:latin typeface="Angsana New" charset="0"/>
                <a:ea typeface="Angsana New" charset="0"/>
                <a:cs typeface="Angsana New" charset="0"/>
              </a:rPr>
              <a:t>และ</a:t>
            </a:r>
            <a:r>
              <a:rPr lang="th-TH" sz="2600" smtClean="0">
                <a:latin typeface="Angsana New" charset="0"/>
                <a:ea typeface="Angsana New" charset="0"/>
                <a:cs typeface="Angsana New" charset="0"/>
              </a:rPr>
              <a:t>ประมวลผล</a:t>
            </a:r>
            <a:endParaRPr lang="th-TH" sz="2600" dirty="0">
              <a:latin typeface="Angsana New" charset="0"/>
              <a:ea typeface="Angsana New" charset="0"/>
              <a:cs typeface="Angsana New" charset="0"/>
            </a:endParaRPr>
          </a:p>
          <a:p>
            <a:pPr algn="r"/>
            <a:r>
              <a:rPr lang="th-TH" sz="2600" dirty="0">
                <a:latin typeface="Angsana New" charset="0"/>
                <a:ea typeface="Angsana New" charset="0"/>
                <a:cs typeface="Angsana New" charset="0"/>
              </a:rPr>
              <a:t>มหาวิทยาลัยสงขลานครินทร์ อ.หาดใหญ่ จ.สงขลา</a:t>
            </a:r>
            <a:endParaRPr lang="en-US" sz="2600" dirty="0">
              <a:latin typeface="Angsana New" charset="0"/>
              <a:ea typeface="Angsana New" charset="0"/>
              <a:cs typeface="Angsana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66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AF86EF7-E991-452A-9E1F-EF08DEFC7FA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06506" y="932723"/>
            <a:ext cx="9205023" cy="899609"/>
          </a:xfrm>
        </p:spPr>
        <p:txBody>
          <a:bodyPr/>
          <a:lstStyle/>
          <a:p>
            <a:r>
              <a:rPr lang="th-TH" sz="43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สรุปการปรับเปลี่ยน </a:t>
            </a:r>
            <a:r>
              <a:rPr lang="en-US" sz="43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TCAS’62 </a:t>
            </a:r>
            <a:r>
              <a:rPr lang="th-TH" sz="43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หลังประชาพิจารณ์</a:t>
            </a:r>
            <a:endParaRPr lang="en-US" sz="4333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5D3EA7B-E1C0-4715-BCB0-D7ABE79B9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23" y="3487672"/>
            <a:ext cx="3042338" cy="2028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17C67F6-5A55-46E8-B77D-78D8C8E09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167" y="3507009"/>
            <a:ext cx="3095625" cy="2063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F9B6DF4-283A-47CD-B08C-BE8886CF3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6853" y="1764718"/>
            <a:ext cx="2489318" cy="160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24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6982A36A-6AC2-4ED2-B74D-888C30EA4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842594"/>
              </p:ext>
            </p:extLst>
          </p:nvPr>
        </p:nvGraphicFramePr>
        <p:xfrm>
          <a:off x="0" y="642938"/>
          <a:ext cx="9906001" cy="6111486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754777">
                  <a:extLst>
                    <a:ext uri="{9D8B030D-6E8A-4147-A177-3AD203B41FA5}">
                      <a16:colId xmlns:a16="http://schemas.microsoft.com/office/drawing/2014/main" xmlns="" val="3400337144"/>
                    </a:ext>
                  </a:extLst>
                </a:gridCol>
                <a:gridCol w="4075612">
                  <a:extLst>
                    <a:ext uri="{9D8B030D-6E8A-4147-A177-3AD203B41FA5}">
                      <a16:colId xmlns:a16="http://schemas.microsoft.com/office/drawing/2014/main" xmlns="" val="2760589967"/>
                    </a:ext>
                  </a:extLst>
                </a:gridCol>
                <a:gridCol w="4075612">
                  <a:extLst>
                    <a:ext uri="{9D8B030D-6E8A-4147-A177-3AD203B41FA5}">
                      <a16:colId xmlns:a16="http://schemas.microsoft.com/office/drawing/2014/main" xmlns="" val="4220465897"/>
                    </a:ext>
                  </a:extLst>
                </a:gridCol>
              </a:tblGrid>
              <a:tr h="5653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57058" marR="5705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1" dirty="0">
                          <a:solidFill>
                            <a:srgbClr val="C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TCAS’61</a:t>
                      </a:r>
                      <a:endParaRPr lang="en-US" sz="3500" b="1" dirty="0">
                        <a:solidFill>
                          <a:srgbClr val="C00000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57058" marR="5705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b="1">
                          <a:solidFill>
                            <a:srgbClr val="C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TCAS’62</a:t>
                      </a:r>
                      <a:endParaRPr lang="en-US" sz="3500" b="1">
                        <a:solidFill>
                          <a:srgbClr val="C00000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57058" marR="57058" marT="0" marB="0"/>
                </a:tc>
                <a:extLst>
                  <a:ext uri="{0D108BD9-81ED-4DB2-BD59-A6C34878D82A}">
                    <a16:rowId xmlns:a16="http://schemas.microsoft.com/office/drawing/2014/main" xmlns="" val="1957906969"/>
                  </a:ext>
                </a:extLst>
              </a:tr>
              <a:tr h="56533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500" b="1" dirty="0">
                          <a:solidFill>
                            <a:srgbClr val="C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ประเด็นหลักที่มีการปรับ</a:t>
                      </a:r>
                      <a:endParaRPr lang="en-US" sz="3500" b="1" dirty="0">
                        <a:solidFill>
                          <a:srgbClr val="C00000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57058" marR="570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458941"/>
                  </a:ext>
                </a:extLst>
              </a:tr>
              <a:tr h="101311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2600" b="1">
                          <a:solidFill>
                            <a:srgbClr val="C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ระยะเวลาการคัดเลือก</a:t>
                      </a:r>
                      <a:endParaRPr lang="en-US" sz="2600" b="1" dirty="0">
                        <a:solidFill>
                          <a:srgbClr val="C00000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57058" marR="570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ระยะเวลา </a:t>
                      </a:r>
                      <a:r>
                        <a:rPr lang="en-US" sz="3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 </a:t>
                      </a:r>
                      <a:r>
                        <a:rPr lang="th-TH" sz="3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เดือน ตุลาคม </a:t>
                      </a:r>
                      <a:r>
                        <a:rPr lang="en-US" sz="3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 </a:t>
                      </a:r>
                      <a:r>
                        <a:rPr lang="th-TH" sz="3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กรกฎาคม</a:t>
                      </a:r>
                      <a:endParaRPr lang="en-US" sz="3000" b="1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57058" marR="570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ระยะเวลา </a:t>
                      </a:r>
                      <a:r>
                        <a:rPr lang="en-US" sz="3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  </a:t>
                      </a:r>
                      <a:r>
                        <a:rPr lang="th-TH" sz="3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เดือนครึ่ง </a:t>
                      </a:r>
                      <a:endParaRPr lang="en-US" sz="3000" b="1" dirty="0"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ธันวาคม </a:t>
                      </a:r>
                      <a:r>
                        <a:rPr lang="en-US" sz="3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– </a:t>
                      </a:r>
                      <a:r>
                        <a:rPr lang="th-TH" sz="3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กลางเดือน มิถุนายน</a:t>
                      </a:r>
                      <a:endParaRPr lang="en-US" sz="3000" b="1" dirty="0">
                        <a:solidFill>
                          <a:srgbClr val="C00000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57058" marR="57058" marT="0" marB="0"/>
                </a:tc>
                <a:extLst>
                  <a:ext uri="{0D108BD9-81ED-4DB2-BD59-A6C34878D82A}">
                    <a16:rowId xmlns:a16="http://schemas.microsoft.com/office/drawing/2014/main" xmlns="" val="3910420718"/>
                  </a:ext>
                </a:extLst>
              </a:tr>
              <a:tr h="3956897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600" b="1" dirty="0">
                          <a:solidFill>
                            <a:srgbClr val="C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2. </a:t>
                      </a:r>
                      <a:r>
                        <a:rPr lang="th-TH" sz="2600" b="1" dirty="0">
                          <a:solidFill>
                            <a:srgbClr val="C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การเลือกอันดับในรอบ </a:t>
                      </a:r>
                      <a:r>
                        <a:rPr lang="en-US" sz="2600" b="1" dirty="0">
                          <a:solidFill>
                            <a:srgbClr val="C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r>
                        <a:rPr lang="th-TH" sz="2600" b="1" dirty="0">
                          <a:solidFill>
                            <a:srgbClr val="C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รับตรงร่วมกัน</a:t>
                      </a:r>
                      <a:endParaRPr lang="en-US" sz="2600" b="1" dirty="0">
                        <a:solidFill>
                          <a:srgbClr val="C00000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57058" marR="57058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th-TH" sz="3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เลือกได้ </a:t>
                      </a:r>
                      <a:r>
                        <a:rPr lang="en-US" sz="3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 </a:t>
                      </a:r>
                      <a:r>
                        <a:rPr lang="th-TH" sz="3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อันดับ แบบไม่เรียงลำดับ</a:t>
                      </a:r>
                      <a:endParaRPr lang="en-US" sz="3000" b="1" dirty="0"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th-TH" sz="3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เลือกสาขาวิชาภายใน </a:t>
                      </a:r>
                      <a:r>
                        <a:rPr lang="th-TH" sz="3000" b="1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กสพท</a:t>
                      </a:r>
                      <a:r>
                        <a:rPr lang="th-TH" sz="3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. ได้ </a:t>
                      </a:r>
                      <a:r>
                        <a:rPr lang="en-US" sz="3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 </a:t>
                      </a:r>
                      <a:r>
                        <a:rPr lang="th-TH" sz="3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อันดับมีการเรียงลำดับ และนอกกลุ่ม </a:t>
                      </a:r>
                      <a:r>
                        <a:rPr lang="th-TH" sz="3000" b="1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กสพท</a:t>
                      </a:r>
                      <a:r>
                        <a:rPr lang="th-TH" sz="3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. ได้อีก </a:t>
                      </a:r>
                      <a:r>
                        <a:rPr lang="en-US" sz="3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 </a:t>
                      </a:r>
                      <a:r>
                        <a:rPr lang="th-TH" sz="3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อันดับ โดยไม่เรียงลำดับ</a:t>
                      </a:r>
                      <a:endParaRPr lang="en-US" sz="3000" b="1" dirty="0"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th-TH" sz="3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ประกาศผลทุกอันดับตามที่ได้รับการคัดเลือก</a:t>
                      </a:r>
                      <a:endParaRPr lang="en-US" sz="3000" b="1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57058" marR="57058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th-TH" sz="3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เลือกได้ </a:t>
                      </a:r>
                      <a:r>
                        <a:rPr lang="en-US" sz="3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 </a:t>
                      </a:r>
                      <a:r>
                        <a:rPr lang="th-TH" sz="3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อันดับ แบบเรียงลำดับ</a:t>
                      </a:r>
                      <a:endParaRPr lang="en-US" sz="3000" b="1" dirty="0"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th-TH" sz="3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แต่ละสาขาวิชาภายใน </a:t>
                      </a:r>
                      <a:r>
                        <a:rPr lang="th-TH" sz="3000" b="1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กสพท</a:t>
                      </a:r>
                      <a:r>
                        <a:rPr lang="th-TH" sz="3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. ถือว่าเป็น</a:t>
                      </a:r>
                      <a:r>
                        <a:rPr lang="en-US" sz="3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 </a:t>
                      </a:r>
                      <a:r>
                        <a:rPr lang="th-TH" sz="3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ใน </a:t>
                      </a:r>
                      <a:r>
                        <a:rPr lang="en-US" sz="3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 </a:t>
                      </a:r>
                      <a:r>
                        <a:rPr lang="th-TH" sz="3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ตัวเลือก</a:t>
                      </a:r>
                      <a:endParaRPr lang="en-US" sz="3000" b="1" dirty="0"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th-TH" sz="3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ประกาศผลเพียง </a:t>
                      </a:r>
                      <a:r>
                        <a:rPr lang="en-US" sz="3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 </a:t>
                      </a:r>
                      <a:r>
                        <a:rPr lang="th-TH" sz="3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อันดับ </a:t>
                      </a:r>
                      <a:endParaRPr lang="en-US" sz="3000" b="1" dirty="0">
                        <a:solidFill>
                          <a:srgbClr val="C00000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57058" marR="57058" marT="0" marB="0"/>
                </a:tc>
                <a:extLst>
                  <a:ext uri="{0D108BD9-81ED-4DB2-BD59-A6C34878D82A}">
                    <a16:rowId xmlns:a16="http://schemas.microsoft.com/office/drawing/2014/main" xmlns="" val="2534702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480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6982A36A-6AC2-4ED2-B74D-888C30EA4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807225"/>
              </p:ext>
            </p:extLst>
          </p:nvPr>
        </p:nvGraphicFramePr>
        <p:xfrm>
          <a:off x="1" y="642938"/>
          <a:ext cx="9906001" cy="5572124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754777">
                  <a:extLst>
                    <a:ext uri="{9D8B030D-6E8A-4147-A177-3AD203B41FA5}">
                      <a16:colId xmlns:a16="http://schemas.microsoft.com/office/drawing/2014/main" xmlns="" val="3400337144"/>
                    </a:ext>
                  </a:extLst>
                </a:gridCol>
                <a:gridCol w="3336085">
                  <a:extLst>
                    <a:ext uri="{9D8B030D-6E8A-4147-A177-3AD203B41FA5}">
                      <a16:colId xmlns:a16="http://schemas.microsoft.com/office/drawing/2014/main" xmlns="" val="2760589967"/>
                    </a:ext>
                  </a:extLst>
                </a:gridCol>
                <a:gridCol w="4815139">
                  <a:extLst>
                    <a:ext uri="{9D8B030D-6E8A-4147-A177-3AD203B41FA5}">
                      <a16:colId xmlns:a16="http://schemas.microsoft.com/office/drawing/2014/main" xmlns="" val="3951270072"/>
                    </a:ext>
                  </a:extLst>
                </a:gridCol>
              </a:tblGrid>
              <a:tr h="5015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57058" marR="5705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C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TCAS’61</a:t>
                      </a:r>
                      <a:endParaRPr lang="en-US" sz="3000" b="1" dirty="0">
                        <a:solidFill>
                          <a:srgbClr val="C00000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57058" marR="5705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C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TCAS’62</a:t>
                      </a:r>
                      <a:endParaRPr lang="en-US" sz="3500" b="1" dirty="0">
                        <a:solidFill>
                          <a:srgbClr val="C00000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57058" marR="57058" marT="0" marB="0"/>
                </a:tc>
                <a:extLst>
                  <a:ext uri="{0D108BD9-81ED-4DB2-BD59-A6C34878D82A}">
                    <a16:rowId xmlns:a16="http://schemas.microsoft.com/office/drawing/2014/main" xmlns="" val="1957906969"/>
                  </a:ext>
                </a:extLst>
              </a:tr>
              <a:tr h="501528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000" b="1" dirty="0">
                          <a:solidFill>
                            <a:srgbClr val="C00000"/>
                          </a:solidFill>
                          <a:effectLst/>
                          <a:latin typeface="TH Sarabun New" panose="020B0500040200020003" pitchFamily="34" charset="-34"/>
                          <a:ea typeface="Calibri" panose="020F0502020204030204" pitchFamily="34" charset="0"/>
                          <a:cs typeface="TH Sarabun New" panose="020B0500040200020003" pitchFamily="34" charset="-34"/>
                        </a:rPr>
                        <a:t>ประเด็นหลักที่มีการปรับ</a:t>
                      </a:r>
                      <a:endParaRPr lang="en-US" sz="3000" b="1" dirty="0">
                        <a:solidFill>
                          <a:srgbClr val="C00000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57058" marR="570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458941"/>
                  </a:ext>
                </a:extLst>
              </a:tr>
              <a:tr h="2812466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600" b="1" dirty="0">
                          <a:solidFill>
                            <a:srgbClr val="C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3. </a:t>
                      </a:r>
                      <a:r>
                        <a:rPr lang="th-TH" sz="2600" b="1" dirty="0">
                          <a:solidFill>
                            <a:srgbClr val="C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การสละสิทธิ์</a:t>
                      </a:r>
                      <a:endParaRPr lang="en-US" sz="2600" b="1" dirty="0">
                        <a:solidFill>
                          <a:srgbClr val="C00000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57058" marR="57058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th-TH" sz="3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ไม่มีการกำหนดระยะเวลาในการสละสิทธิ์ที่ชัดเจน</a:t>
                      </a:r>
                      <a:endParaRPr lang="en-US" sz="3000" b="1" dirty="0"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th-TH" sz="3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สละสิทธิ์ที่ได้ยืนยันไปแล้วได้ตลอดเวลา</a:t>
                      </a:r>
                      <a:endParaRPr lang="en-US" sz="3000" b="1" dirty="0"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57058" marR="57058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th-TH" sz="3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มีการกำหนดระยะเวลาการสละสิทธิ์ที่ชัดเจน</a:t>
                      </a:r>
                      <a:endParaRPr lang="en-US" sz="3000" b="1" dirty="0"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th-TH" sz="3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สละสิทธิ์หลังจากยืนยันสิทธิ์แล้วสามารถสละสิทธิ์เพื่อไปคัดเลือกรอบใหม่จนสิ้นสุดกระบวนการและยืนยันสิทธิ์ครั้งใหม่ จะกระทำได้เพียงครั้งเดียว  </a:t>
                      </a:r>
                      <a:endParaRPr lang="en-US" sz="3000" b="1" dirty="0"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57058" marR="57058" marT="0" marB="0"/>
                </a:tc>
                <a:extLst>
                  <a:ext uri="{0D108BD9-81ED-4DB2-BD59-A6C34878D82A}">
                    <a16:rowId xmlns:a16="http://schemas.microsoft.com/office/drawing/2014/main" xmlns="" val="3803981186"/>
                  </a:ext>
                </a:extLst>
              </a:tr>
              <a:tr h="17566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C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4. </a:t>
                      </a:r>
                      <a:r>
                        <a:rPr lang="th-TH" sz="2600" b="1" dirty="0">
                          <a:solidFill>
                            <a:srgbClr val="C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ระบบสารสนเทศ</a:t>
                      </a:r>
                      <a:endParaRPr lang="en-US" sz="2600" b="1" dirty="0">
                        <a:solidFill>
                          <a:srgbClr val="C00000"/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57058" marR="57058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th-TH" sz="3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พัฒนาเพิ่มเติมจากระบบ </a:t>
                      </a:r>
                      <a:r>
                        <a:rPr lang="en-US" sz="3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 Admission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th-TH" sz="3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ต้อง </a:t>
                      </a:r>
                      <a:r>
                        <a:rPr lang="en-US" sz="3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upload </a:t>
                      </a:r>
                      <a:r>
                        <a:rPr lang="th-TH" sz="3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เอกสาร</a:t>
                      </a:r>
                      <a:endParaRPr lang="en-US" sz="3000" b="1" dirty="0"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57058" marR="57058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th-TH" sz="3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พัฒนาใหม่ทั้งหมด </a:t>
                      </a:r>
                      <a:endParaRPr lang="en-US" sz="3000" b="1" dirty="0"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th-TH" sz="3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ไม่ต้อง </a:t>
                      </a:r>
                      <a:r>
                        <a:rPr lang="en-US" sz="3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upload </a:t>
                      </a:r>
                      <a:r>
                        <a:rPr lang="th-TH" sz="3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เอกสารหรือน้อยที่สุด</a:t>
                      </a:r>
                      <a:endParaRPr lang="en-US" sz="3000" b="1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57058" marR="57058" marT="0" marB="0"/>
                </a:tc>
                <a:extLst>
                  <a:ext uri="{0D108BD9-81ED-4DB2-BD59-A6C34878D82A}">
                    <a16:rowId xmlns:a16="http://schemas.microsoft.com/office/drawing/2014/main" xmlns="" val="1554992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8139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745ABB-7F3B-4DE5-A75F-1F96161C7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TCAS’62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E1B8AAA-5AC7-4B80-86A2-A2572ACC66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38"/>
            <a:ext cx="9906000" cy="5572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D9021F4-37A1-46DE-B041-FA7A2693E128}"/>
              </a:ext>
            </a:extLst>
          </p:cNvPr>
          <p:cNvSpPr txBox="1"/>
          <p:nvPr/>
        </p:nvSpPr>
        <p:spPr>
          <a:xfrm>
            <a:off x="3236809" y="674306"/>
            <a:ext cx="2808312" cy="759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3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ยังคงมี </a:t>
            </a:r>
            <a:r>
              <a:rPr lang="en-US" sz="43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 </a:t>
            </a:r>
            <a:r>
              <a:rPr lang="th-TH" sz="43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รอบ</a:t>
            </a:r>
            <a:endParaRPr lang="en-US" sz="4333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49889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116464" y="864525"/>
            <a:ext cx="6517951" cy="112744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288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448" y="1036026"/>
            <a:ext cx="6385430" cy="759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333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รอบที่ </a:t>
            </a:r>
            <a:r>
              <a:rPr lang="en-US" sz="4333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 Portfolio </a:t>
            </a:r>
            <a:r>
              <a:rPr lang="th-TH" sz="4333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ไม่มีการสอบข้อเขียน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202368167"/>
              </p:ext>
            </p:extLst>
          </p:nvPr>
        </p:nvGraphicFramePr>
        <p:xfrm>
          <a:off x="92603" y="2570905"/>
          <a:ext cx="9711529" cy="3528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triped Right Arrow 13"/>
          <p:cNvSpPr/>
          <p:nvPr/>
        </p:nvSpPr>
        <p:spPr>
          <a:xfrm>
            <a:off x="4474421" y="4053069"/>
            <a:ext cx="858095" cy="780087"/>
          </a:xfrm>
          <a:prstGeom prst="striped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288">
              <a:solidFill>
                <a:prstClr val="white"/>
              </a:solidFill>
            </a:endParaRPr>
          </a:p>
        </p:txBody>
      </p:sp>
      <p:sp>
        <p:nvSpPr>
          <p:cNvPr id="8" name="object 418"/>
          <p:cNvSpPr/>
          <p:nvPr/>
        </p:nvSpPr>
        <p:spPr>
          <a:xfrm>
            <a:off x="0" y="732590"/>
            <a:ext cx="1056598" cy="2638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latinLnBrk="0"/>
            <a:endParaRPr sz="2063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8459C26-60CB-4E6F-9EEF-614D1EF8BCD2}"/>
              </a:ext>
            </a:extLst>
          </p:cNvPr>
          <p:cNvSpPr/>
          <p:nvPr/>
        </p:nvSpPr>
        <p:spPr>
          <a:xfrm>
            <a:off x="3375439" y="1924184"/>
            <a:ext cx="6517951" cy="625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467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ระยะเวลา 1 ธันวาคม 2561 ถึง 31 มกราคม 2562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F1D1989-BFA7-B24F-844A-9654BF7A0851}"/>
              </a:ext>
            </a:extLst>
          </p:cNvPr>
          <p:cNvSpPr/>
          <p:nvPr/>
        </p:nvSpPr>
        <p:spPr>
          <a:xfrm>
            <a:off x="187775" y="6215132"/>
            <a:ext cx="9589064" cy="5170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นักเรียนยืนยันสิทธิ์การเลือกสาขาวิชาในระบบ </a:t>
            </a:r>
            <a:r>
              <a:rPr lang="en-US" sz="2400" b="1" dirty="0">
                <a:solidFill>
                  <a:srgbClr val="FF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Clearing-house</a:t>
            </a:r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ที่เว็บไซต์ ของ สมาคม </a:t>
            </a:r>
            <a:r>
              <a:rPr lang="th-TH" sz="2400" b="1" dirty="0" err="1">
                <a:solidFill>
                  <a:srgbClr val="FF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ทป</a:t>
            </a:r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อ. </a:t>
            </a:r>
            <a:r>
              <a:rPr lang="en-US" sz="2400" b="1" dirty="0">
                <a:solidFill>
                  <a:srgbClr val="FF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(http://</a:t>
            </a:r>
            <a:r>
              <a:rPr lang="en-US" sz="2400" b="1" dirty="0" err="1">
                <a:solidFill>
                  <a:srgbClr val="FF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mytcas.com</a:t>
            </a:r>
            <a:r>
              <a:rPr lang="en-US" sz="2400" b="1" dirty="0">
                <a:solidFill>
                  <a:srgbClr val="FF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59656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358314-BB3E-4C15-BDB7-CDCF86120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497" y="655115"/>
            <a:ext cx="9906000" cy="958172"/>
          </a:xfrm>
        </p:spPr>
        <p:txBody>
          <a:bodyPr/>
          <a:lstStyle/>
          <a:p>
            <a:r>
              <a:rPr lang="th-TH" sz="4333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รอบที่ </a:t>
            </a:r>
            <a:r>
              <a:rPr lang="en-US" sz="4333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 </a:t>
            </a:r>
            <a:r>
              <a:rPr lang="th-TH" sz="4333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การรับด้วย </a:t>
            </a:r>
            <a:r>
              <a:rPr lang="en-US" sz="4333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Portfolio - </a:t>
            </a:r>
            <a:r>
              <a:rPr lang="th-TH" sz="4333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ไม่ใช้ผลการสอบ</a:t>
            </a:r>
            <a:endParaRPr lang="en-US" sz="4333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88C01D4F-D928-494C-95C1-BCE23B190590}"/>
              </a:ext>
            </a:extLst>
          </p:cNvPr>
          <p:cNvSpPr txBox="1">
            <a:spLocks/>
          </p:cNvSpPr>
          <p:nvPr/>
        </p:nvSpPr>
        <p:spPr>
          <a:xfrm>
            <a:off x="350489" y="1790818"/>
            <a:ext cx="8970997" cy="393202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lIns="429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9553" indent="-309553">
              <a:buFont typeface="Wingdings" panose="05000000000000000000" pitchFamily="2" charset="2"/>
              <a:buChar char="§"/>
            </a:pPr>
            <a:r>
              <a:rPr lang="en-US" sz="3033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Portfolio </a:t>
            </a:r>
            <a:r>
              <a:rPr lang="th-TH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คือเอกสารที่แสดงตัวตน ความรู้ ความสามารถ ทักษะ การเข้าร่วมกิจกรรม ตลอดจนรางวัลที่ได้รับ ที่มีความสอดคล้องกับสาขาวิชาที่เราจะสมัคร</a:t>
            </a:r>
          </a:p>
          <a:p>
            <a:pPr marL="309553" indent="-309553">
              <a:buFont typeface="Wingdings" panose="05000000000000000000" pitchFamily="2" charset="2"/>
              <a:buChar char="§"/>
            </a:pPr>
            <a:r>
              <a:rPr lang="th-TH" sz="3033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เอกสารที่จัดส่งไม่เกิน </a:t>
            </a:r>
            <a:r>
              <a:rPr lang="en-US" sz="3033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10 </a:t>
            </a:r>
            <a:r>
              <a:rPr lang="th-TH" sz="3033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หน้ากระดาษ </a:t>
            </a:r>
            <a:r>
              <a:rPr lang="en-US" sz="3033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A4</a:t>
            </a:r>
            <a:endParaRPr lang="th-TH" sz="3033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09553" indent="-309553">
              <a:buFont typeface="Wingdings" panose="05000000000000000000" pitchFamily="2" charset="2"/>
              <a:buChar char="§"/>
            </a:pPr>
            <a:r>
              <a:rPr lang="th-TH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ถ้าจะใช้คะแนน </a:t>
            </a:r>
            <a:r>
              <a:rPr lang="en-US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GPAX </a:t>
            </a:r>
            <a:r>
              <a:rPr lang="th-TH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จะเป็นคะแนน </a:t>
            </a:r>
            <a:r>
              <a:rPr lang="en-US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 </a:t>
            </a:r>
            <a:r>
              <a:rPr lang="th-TH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ภาคการเรียน</a:t>
            </a:r>
          </a:p>
          <a:p>
            <a:pPr marL="309553" indent="-309553">
              <a:buFont typeface="Wingdings" panose="05000000000000000000" pitchFamily="2" charset="2"/>
              <a:buChar char="§"/>
            </a:pPr>
            <a:r>
              <a:rPr lang="th-TH" sz="3033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รายละเอียด</a:t>
            </a:r>
            <a:r>
              <a:rPr lang="th-TH" sz="3033" b="1" dirty="0" err="1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อื่นๆ</a:t>
            </a:r>
            <a:r>
              <a:rPr lang="th-TH" sz="3033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นำมาเพิ่มเติมในวันสอบสัมภาษณ์ได้</a:t>
            </a:r>
          </a:p>
          <a:p>
            <a:pPr marL="309553" indent="-309553">
              <a:buFont typeface="Wingdings" panose="05000000000000000000" pitchFamily="2" charset="2"/>
              <a:buChar char="§"/>
            </a:pPr>
            <a:r>
              <a:rPr lang="th-TH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การยื่น </a:t>
            </a:r>
            <a:r>
              <a:rPr lang="en-US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Portfolio </a:t>
            </a:r>
            <a:r>
              <a:rPr lang="th-TH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แบบเดียวกัน ไปสมัครในหลายหลักสูตร โดยไม่ดูความสอดคล้องของตัวตน กับคุณสมบัติที่สาขาวิชาต้องการ เป็นสิ่งที่ทำให้เสียเงินโดยเปล่าประโยชน์</a:t>
            </a:r>
          </a:p>
        </p:txBody>
      </p:sp>
    </p:spTree>
    <p:extLst>
      <p:ext uri="{BB962C8B-B14F-4D97-AF65-F5344CB8AC3E}">
        <p14:creationId xmlns:p14="http://schemas.microsoft.com/office/powerpoint/2010/main" val="1217963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1286593" y="557406"/>
            <a:ext cx="5616624" cy="112744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288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9202" y="801201"/>
            <a:ext cx="5486069" cy="759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33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รอบที่ </a:t>
            </a:r>
            <a:r>
              <a:rPr lang="en-US" sz="4333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 </a:t>
            </a:r>
            <a:r>
              <a:rPr lang="th-TH" sz="4333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โควตามีการสอบข้อเขียน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12792384"/>
              </p:ext>
            </p:extLst>
          </p:nvPr>
        </p:nvGraphicFramePr>
        <p:xfrm>
          <a:off x="194471" y="2699310"/>
          <a:ext cx="9711529" cy="3528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triped Right Arrow 13"/>
          <p:cNvSpPr/>
          <p:nvPr/>
        </p:nvSpPr>
        <p:spPr>
          <a:xfrm>
            <a:off x="4874993" y="4053069"/>
            <a:ext cx="858095" cy="780087"/>
          </a:xfrm>
          <a:prstGeom prst="striped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288">
              <a:solidFill>
                <a:prstClr val="white"/>
              </a:solidFill>
            </a:endParaRPr>
          </a:p>
        </p:txBody>
      </p:sp>
      <p:sp>
        <p:nvSpPr>
          <p:cNvPr id="8" name="object 418"/>
          <p:cNvSpPr/>
          <p:nvPr/>
        </p:nvSpPr>
        <p:spPr>
          <a:xfrm>
            <a:off x="0" y="732590"/>
            <a:ext cx="1056598" cy="2638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latinLnBrk="0"/>
            <a:endParaRPr sz="2063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6811B88-782D-4020-8E2D-3AA48F8B4C10}"/>
              </a:ext>
            </a:extLst>
          </p:cNvPr>
          <p:cNvSpPr/>
          <p:nvPr/>
        </p:nvSpPr>
        <p:spPr>
          <a:xfrm>
            <a:off x="2924776" y="1822633"/>
            <a:ext cx="6708745" cy="625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467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ระยะเวลา 4 กุมภาพันธ์ ถึง 25 เมษายน 2562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6AFB53B-4A15-A945-85B0-4F60A7F48EF0}"/>
              </a:ext>
            </a:extLst>
          </p:cNvPr>
          <p:cNvSpPr/>
          <p:nvPr/>
        </p:nvSpPr>
        <p:spPr>
          <a:xfrm>
            <a:off x="187775" y="6215132"/>
            <a:ext cx="9589064" cy="5170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นักเรียนยืนยันสิทธิ์การเลือกสาขาวิชาในระบบ </a:t>
            </a:r>
            <a:r>
              <a:rPr lang="en-US" sz="2400" b="1" dirty="0">
                <a:solidFill>
                  <a:srgbClr val="FF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Clearing-house</a:t>
            </a:r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ที่เว็บไซต์ ของ สมาคม </a:t>
            </a:r>
            <a:r>
              <a:rPr lang="th-TH" sz="2400" b="1" dirty="0" err="1">
                <a:solidFill>
                  <a:srgbClr val="FF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ทป</a:t>
            </a:r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อ. </a:t>
            </a:r>
            <a:r>
              <a:rPr lang="en-US" sz="2400" b="1" dirty="0">
                <a:solidFill>
                  <a:srgbClr val="FF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(http://</a:t>
            </a:r>
            <a:r>
              <a:rPr lang="en-US" sz="2400" b="1" dirty="0" err="1">
                <a:solidFill>
                  <a:srgbClr val="FF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mytcas.com</a:t>
            </a:r>
            <a:r>
              <a:rPr lang="en-US" sz="2400" b="1" dirty="0">
                <a:solidFill>
                  <a:srgbClr val="FF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72410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358314-BB3E-4C15-BDB7-CDCF86120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497" y="854714"/>
            <a:ext cx="9906000" cy="958172"/>
          </a:xfrm>
        </p:spPr>
        <p:txBody>
          <a:bodyPr/>
          <a:lstStyle/>
          <a:p>
            <a:r>
              <a:rPr lang="th-TH" sz="4333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รอบที่ </a:t>
            </a:r>
            <a:r>
              <a:rPr lang="en-US" sz="4333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 </a:t>
            </a:r>
            <a:r>
              <a:rPr lang="th-TH" sz="4333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โควตา</a:t>
            </a:r>
            <a:endParaRPr lang="en-US" sz="4333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88C01D4F-D928-494C-95C1-BCE23B190590}"/>
              </a:ext>
            </a:extLst>
          </p:cNvPr>
          <p:cNvSpPr txBox="1">
            <a:spLocks/>
          </p:cNvSpPr>
          <p:nvPr/>
        </p:nvSpPr>
        <p:spPr>
          <a:xfrm>
            <a:off x="324867" y="1712809"/>
            <a:ext cx="8970997" cy="393202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lIns="429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9553" indent="-309553">
              <a:buFont typeface="Wingdings" panose="05000000000000000000" pitchFamily="2" charset="2"/>
              <a:buChar char="§"/>
            </a:pPr>
            <a:r>
              <a:rPr lang="th-TH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รอบ </a:t>
            </a:r>
            <a:r>
              <a:rPr lang="en-US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 </a:t>
            </a:r>
            <a:r>
              <a:rPr lang="th-TH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นี้มีระยะเวลาประมาณ </a:t>
            </a:r>
            <a:r>
              <a:rPr lang="en-US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 </a:t>
            </a:r>
            <a:r>
              <a:rPr lang="th-TH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เดือนครึ่ง สมัครได้ถึง </a:t>
            </a:r>
            <a:r>
              <a:rPr lang="en-US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23 </a:t>
            </a:r>
            <a:r>
              <a:rPr lang="th-TH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มีนาคม </a:t>
            </a:r>
            <a:r>
              <a:rPr lang="en-US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62</a:t>
            </a:r>
          </a:p>
          <a:p>
            <a:pPr marL="309553" indent="-309553">
              <a:buFont typeface="Wingdings" panose="05000000000000000000" pitchFamily="2" charset="2"/>
              <a:buChar char="§"/>
            </a:pPr>
            <a:r>
              <a:rPr lang="th-TH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ช่วงเวลา </a:t>
            </a:r>
            <a:r>
              <a:rPr lang="en-US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9-10 </a:t>
            </a:r>
            <a:r>
              <a:rPr lang="th-TH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มีนาคม </a:t>
            </a:r>
            <a:r>
              <a:rPr lang="en-US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2562 </a:t>
            </a:r>
            <a:r>
              <a:rPr lang="th-TH" sz="3033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ทป</a:t>
            </a:r>
            <a:r>
              <a:rPr lang="th-TH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อ. กำหนดให้จัดสอบรายวิชาเฉพาะของสาขาที่อยู่นอกเหนือการจัดสอบของ </a:t>
            </a:r>
            <a:r>
              <a:rPr lang="th-TH" sz="3033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สท</a:t>
            </a:r>
            <a:r>
              <a:rPr lang="th-TH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ศ.  ซึ่งผลสอบนี้สามารถนำไปใช้ในรอบ </a:t>
            </a:r>
            <a:r>
              <a:rPr lang="en-US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2, 3 </a:t>
            </a:r>
            <a:r>
              <a:rPr lang="th-TH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US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 </a:t>
            </a:r>
            <a:r>
              <a:rPr lang="th-TH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ได้ </a:t>
            </a:r>
          </a:p>
          <a:p>
            <a:pPr marL="309553" indent="-309553">
              <a:buFont typeface="Wingdings" panose="05000000000000000000" pitchFamily="2" charset="2"/>
              <a:buChar char="§"/>
            </a:pPr>
            <a:r>
              <a:rPr lang="th-TH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สาขาวิชาสามารถดึงคะแนนจาก สทศ มาใช้ในการคัดเลือกได้ เช่น คะแนนสามัญ </a:t>
            </a:r>
            <a:r>
              <a:rPr lang="en-US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9 </a:t>
            </a:r>
            <a:r>
              <a:rPr lang="th-TH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วิชา คะแนน </a:t>
            </a:r>
            <a:r>
              <a:rPr lang="en-US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GAT, PAT </a:t>
            </a:r>
            <a:r>
              <a:rPr lang="th-TH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และใช้คะแนน </a:t>
            </a:r>
            <a:r>
              <a:rPr lang="en-US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GPAX 5 </a:t>
            </a:r>
            <a:r>
              <a:rPr lang="th-TH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en-US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6 </a:t>
            </a:r>
            <a:r>
              <a:rPr lang="th-TH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ภาคการเรียนจาก </a:t>
            </a:r>
            <a:r>
              <a:rPr lang="th-TH" sz="3033" b="1" dirty="0">
                <a:solidFill>
                  <a:srgbClr val="000000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จากศูนย์ข้อมูลสารสนเทศเพื่อการคัดเลือกเข้าสถาบันอุดมศึกษา</a:t>
            </a:r>
            <a:endParaRPr lang="en-US" sz="3033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09553" indent="-309553">
              <a:buFont typeface="Wingdings" panose="05000000000000000000" pitchFamily="2" charset="2"/>
              <a:buChar char="§"/>
            </a:pPr>
            <a:endParaRPr lang="th-TH" sz="3033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09553" indent="-309553">
              <a:buFont typeface="Wingdings" panose="05000000000000000000" pitchFamily="2" charset="2"/>
              <a:buChar char="§"/>
            </a:pPr>
            <a:endParaRPr lang="th-TH" sz="3033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6FD2F4A-42F2-427F-9455-A44577F44606}"/>
              </a:ext>
            </a:extLst>
          </p:cNvPr>
          <p:cNvSpPr txBox="1">
            <a:spLocks/>
          </p:cNvSpPr>
          <p:nvPr/>
        </p:nvSpPr>
        <p:spPr>
          <a:xfrm>
            <a:off x="428497" y="1946835"/>
            <a:ext cx="8970997" cy="3932021"/>
          </a:xfrm>
          <a:prstGeom prst="rect">
            <a:avLst/>
          </a:prstGeom>
        </p:spPr>
        <p:txBody>
          <a:bodyPr lIns="429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9553" indent="-309553">
              <a:buFont typeface="Wingdings" panose="05000000000000000000" pitchFamily="2" charset="2"/>
              <a:buChar char="§"/>
            </a:pPr>
            <a:endParaRPr lang="th-TH" sz="3033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xmlns="" id="{4032CD3C-7DF5-4175-9726-3D41D84460A3}"/>
              </a:ext>
            </a:extLst>
          </p:cNvPr>
          <p:cNvSpPr txBox="1">
            <a:spLocks/>
          </p:cNvSpPr>
          <p:nvPr/>
        </p:nvSpPr>
        <p:spPr>
          <a:xfrm>
            <a:off x="350489" y="1790818"/>
            <a:ext cx="8970997" cy="3932021"/>
          </a:xfrm>
          <a:prstGeom prst="rect">
            <a:avLst/>
          </a:prstGeom>
        </p:spPr>
        <p:txBody>
          <a:bodyPr lIns="429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9553" indent="-309553">
              <a:buFont typeface="Wingdings" panose="05000000000000000000" pitchFamily="2" charset="2"/>
              <a:buChar char="§"/>
            </a:pPr>
            <a:endParaRPr lang="th-TH" sz="3033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2992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116464" y="996460"/>
            <a:ext cx="4056451" cy="112744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288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361" y="1161052"/>
            <a:ext cx="3744416" cy="759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33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รอบที่ </a:t>
            </a:r>
            <a:r>
              <a:rPr lang="en-US" sz="4333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 </a:t>
            </a:r>
            <a:r>
              <a:rPr lang="th-TH" sz="4333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รับตรงร่วมกัน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235866560"/>
              </p:ext>
            </p:extLst>
          </p:nvPr>
        </p:nvGraphicFramePr>
        <p:xfrm>
          <a:off x="116464" y="2024846"/>
          <a:ext cx="9711529" cy="3918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triped Right Arrow 13"/>
          <p:cNvSpPr/>
          <p:nvPr/>
        </p:nvSpPr>
        <p:spPr>
          <a:xfrm>
            <a:off x="3503708" y="3715410"/>
            <a:ext cx="624069" cy="780087"/>
          </a:xfrm>
          <a:prstGeom prst="striped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288">
              <a:solidFill>
                <a:prstClr val="white"/>
              </a:solidFill>
            </a:endParaRPr>
          </a:p>
        </p:txBody>
      </p:sp>
      <p:sp>
        <p:nvSpPr>
          <p:cNvPr id="8" name="object 418"/>
          <p:cNvSpPr/>
          <p:nvPr/>
        </p:nvSpPr>
        <p:spPr>
          <a:xfrm>
            <a:off x="0" y="732590"/>
            <a:ext cx="1056598" cy="2638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latinLnBrk="0"/>
            <a:endParaRPr sz="2063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4D7756F-E3DF-49FE-AE20-AA58338EB7E8}"/>
              </a:ext>
            </a:extLst>
          </p:cNvPr>
          <p:cNvSpPr/>
          <p:nvPr/>
        </p:nvSpPr>
        <p:spPr>
          <a:xfrm>
            <a:off x="4542962" y="1119397"/>
            <a:ext cx="5226111" cy="5590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033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ระยะเวลา 17 เมษายน ถึง 15 พฤษภาคม 2562</a:t>
            </a:r>
            <a:endParaRPr lang="en-US" sz="3033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86211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358314-BB3E-4C15-BDB7-CDCF86120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497" y="854714"/>
            <a:ext cx="9906000" cy="958172"/>
          </a:xfrm>
        </p:spPr>
        <p:txBody>
          <a:bodyPr/>
          <a:lstStyle/>
          <a:p>
            <a:r>
              <a:rPr lang="th-TH" sz="4333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รอบที่ </a:t>
            </a:r>
            <a:r>
              <a:rPr lang="en-US" sz="4333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 </a:t>
            </a:r>
            <a:r>
              <a:rPr lang="th-TH" sz="4333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รับตรงร่วมกัน</a:t>
            </a:r>
            <a:endParaRPr lang="en-US" sz="4333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88C01D4F-D928-494C-95C1-BCE23B190590}"/>
              </a:ext>
            </a:extLst>
          </p:cNvPr>
          <p:cNvSpPr txBox="1">
            <a:spLocks/>
          </p:cNvSpPr>
          <p:nvPr/>
        </p:nvSpPr>
        <p:spPr>
          <a:xfrm>
            <a:off x="272480" y="1712809"/>
            <a:ext cx="9439048" cy="416604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lIns="429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9553" indent="-309553">
              <a:buFont typeface="Wingdings" panose="05000000000000000000" pitchFamily="2" charset="2"/>
              <a:buChar char="§"/>
            </a:pPr>
            <a:r>
              <a:rPr lang="th-TH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รอบ </a:t>
            </a:r>
            <a:r>
              <a:rPr lang="en-US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 </a:t>
            </a:r>
            <a:r>
              <a:rPr lang="th-TH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นี้มีระยะเวลาสั้นเพียง </a:t>
            </a:r>
            <a:r>
              <a:rPr lang="en-US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 </a:t>
            </a:r>
            <a:r>
              <a:rPr lang="th-TH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เดือน รับสมัคร </a:t>
            </a:r>
            <a:r>
              <a:rPr lang="en-US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17-29 </a:t>
            </a:r>
            <a:r>
              <a:rPr lang="th-TH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เมษายน </a:t>
            </a:r>
            <a:r>
              <a:rPr lang="en-US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2562</a:t>
            </a:r>
          </a:p>
          <a:p>
            <a:pPr marL="309553" indent="-309553">
              <a:buFont typeface="Wingdings" panose="05000000000000000000" pitchFamily="2" charset="2"/>
              <a:buChar char="§"/>
            </a:pPr>
            <a:r>
              <a:rPr lang="th-TH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สมัครผ่านระบบ </a:t>
            </a:r>
            <a:r>
              <a:rPr lang="en-US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TCAS</a:t>
            </a:r>
            <a:r>
              <a:rPr lang="th-TH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กลางร่วมกัน</a:t>
            </a:r>
            <a:r>
              <a:rPr lang="en-US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เลือกได้สูงสุด 6 สาขาวิชา และเรียงลำดับของแต่ละสาขาที่เลือกสมัคร ทั้งนี้ การเลือกสาขาวิชากับการชำระเงินแยกอิสระ สามารถชำระเงินเพิ่มเพื่อเลือกสาขาเพิ่มได้ ซึ่งระบบอนุญาตให้เปลี่ยนแปลงข้อมูลสาขาวิชาที่เลือกได้จนถึงเวลาปิดระบบ</a:t>
            </a:r>
            <a:r>
              <a:rPr lang="en-US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sz="3033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09553" indent="-309553">
              <a:buFont typeface="Wingdings" panose="05000000000000000000" pitchFamily="2" charset="2"/>
              <a:buChar char="§"/>
            </a:pPr>
            <a:r>
              <a:rPr lang="th-TH" sz="3033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ชำระเงินค่าสมัครตามจำนวนสาขาวิชาที่เลือกสมัคร โดยชำระเงินผ่านระบบ </a:t>
            </a:r>
            <a:r>
              <a:rPr lang="en-US" sz="3033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Prompt Pay </a:t>
            </a:r>
            <a:r>
              <a:rPr lang="th-TH" sz="3033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ที่ตู้ </a:t>
            </a:r>
            <a:r>
              <a:rPr lang="en-US" sz="3033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ATM, Mobile Banking </a:t>
            </a:r>
            <a:r>
              <a:rPr lang="th-TH" sz="3033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US" sz="3033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Internet Banking </a:t>
            </a:r>
            <a:r>
              <a:rPr lang="th-TH" sz="3033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ภายในเวลา </a:t>
            </a:r>
            <a:r>
              <a:rPr lang="en-US" sz="3033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24.00 </a:t>
            </a:r>
            <a:r>
              <a:rPr lang="th-TH" sz="3033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น. ของวันที่ </a:t>
            </a:r>
            <a:r>
              <a:rPr lang="en-US" sz="3033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29 </a:t>
            </a:r>
            <a:r>
              <a:rPr lang="th-TH" sz="3033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เมษายน </a:t>
            </a:r>
            <a:r>
              <a:rPr lang="en-US" sz="3033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6FD2F4A-42F2-427F-9455-A44577F44606}"/>
              </a:ext>
            </a:extLst>
          </p:cNvPr>
          <p:cNvSpPr txBox="1">
            <a:spLocks/>
          </p:cNvSpPr>
          <p:nvPr/>
        </p:nvSpPr>
        <p:spPr>
          <a:xfrm>
            <a:off x="428497" y="1946835"/>
            <a:ext cx="8970997" cy="3932021"/>
          </a:xfrm>
          <a:prstGeom prst="rect">
            <a:avLst/>
          </a:prstGeom>
        </p:spPr>
        <p:txBody>
          <a:bodyPr lIns="429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9553" indent="-309553">
              <a:buFont typeface="Wingdings" panose="05000000000000000000" pitchFamily="2" charset="2"/>
              <a:buChar char="§"/>
            </a:pPr>
            <a:endParaRPr lang="th-TH" sz="3033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xmlns="" id="{4032CD3C-7DF5-4175-9726-3D41D84460A3}"/>
              </a:ext>
            </a:extLst>
          </p:cNvPr>
          <p:cNvSpPr txBox="1">
            <a:spLocks/>
          </p:cNvSpPr>
          <p:nvPr/>
        </p:nvSpPr>
        <p:spPr>
          <a:xfrm>
            <a:off x="350489" y="1790818"/>
            <a:ext cx="8970997" cy="3932021"/>
          </a:xfrm>
          <a:prstGeom prst="rect">
            <a:avLst/>
          </a:prstGeom>
        </p:spPr>
        <p:txBody>
          <a:bodyPr lIns="429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9553" indent="-309553">
              <a:buFont typeface="Wingdings" panose="05000000000000000000" pitchFamily="2" charset="2"/>
              <a:buChar char="§"/>
            </a:pPr>
            <a:endParaRPr lang="th-TH" sz="3033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21981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A34D561-0E8C-4FF3-ABA8-56F51A3ED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43411"/>
            <a:ext cx="4834205" cy="10807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052FA2E-09B7-4180-926D-1B29A9206A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24" y="1946836"/>
            <a:ext cx="3691984" cy="11735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EC5D6E8-3ECA-42F8-BE8C-0A862B1D6889}"/>
              </a:ext>
            </a:extLst>
          </p:cNvPr>
          <p:cNvSpPr txBox="1"/>
          <p:nvPr/>
        </p:nvSpPr>
        <p:spPr>
          <a:xfrm>
            <a:off x="272481" y="3272983"/>
            <a:ext cx="4969853" cy="2425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9106" indent="-619106">
              <a:buFont typeface="Wingdings" panose="05000000000000000000" pitchFamily="2" charset="2"/>
              <a:buChar char="§"/>
            </a:pPr>
            <a:r>
              <a:rPr lang="th-TH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เป็นเครือข่ายการทำงานร่วมกันของมหาวิทยาลัย/สถาบันอุดมศึกษาของรัฐมีสมาชิก จำนวน </a:t>
            </a:r>
            <a:r>
              <a:rPr lang="en-US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34 </a:t>
            </a:r>
            <a:r>
              <a:rPr lang="th-TH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แห่ง</a:t>
            </a:r>
          </a:p>
          <a:p>
            <a:pPr marL="619106" indent="-619106">
              <a:buFont typeface="Wingdings" panose="05000000000000000000" pitchFamily="2" charset="2"/>
              <a:buChar char="§"/>
            </a:pPr>
            <a:r>
              <a:rPr lang="th-TH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ไม่เป็นหน่วยงานของรัฐ จึงไม่ได้รับงบประมาณจากรัฐบาล</a:t>
            </a:r>
            <a:endParaRPr lang="en-US" sz="3033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8B926E-2AE1-425E-9558-49DFC190F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018" y="716261"/>
            <a:ext cx="4503907" cy="2433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50CC56-E053-42F2-B896-B5933BAB9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1139" y="3212663"/>
            <a:ext cx="2707005" cy="238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07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244216-F6FC-4E55-8324-EC18B6DA0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ตัวอย่างการเลือกสมัครในรอบที่ 3 ที่มี </a:t>
            </a:r>
            <a:r>
              <a:rPr lang="th-TH" dirty="0" err="1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กสพท</a:t>
            </a:r>
            <a:r>
              <a:rPr lang="th-TH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ร่วมด้วย </a:t>
            </a:r>
            <a:endParaRPr lang="en-US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009D71C-A3A3-48E7-B33F-E2BD471FD11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94472" y="1712809"/>
            <a:ext cx="5538615" cy="4056451"/>
          </a:xfrm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 sz="2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 </a:t>
            </a:r>
            <a:r>
              <a:rPr lang="th-TH" sz="2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แพทยศาสตรบัณฑิต มหาวิทยาลัยสงขลานครินทร์</a:t>
            </a:r>
          </a:p>
          <a:p>
            <a:r>
              <a:rPr lang="en-US" sz="26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</a:t>
            </a:r>
            <a:r>
              <a:rPr lang="th-TH" sz="26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แพทยศาสตรบัณฑิต มหาวิทยาลัยศรีนครินทรวิโรฒ</a:t>
            </a:r>
          </a:p>
          <a:p>
            <a:r>
              <a:rPr lang="en-US" sz="2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 </a:t>
            </a:r>
            <a:r>
              <a:rPr lang="th-TH" sz="2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แพทยศาสตรบัณฑิต มหาวิทยาลัยขอนแก่น</a:t>
            </a:r>
          </a:p>
          <a:p>
            <a:r>
              <a:rPr lang="en-US" sz="26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</a:t>
            </a:r>
            <a:r>
              <a:rPr lang="th-TH" sz="26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เภสัช</a:t>
            </a:r>
            <a:r>
              <a:rPr lang="th-TH" sz="2600" b="1" dirty="0" err="1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ศา</a:t>
            </a:r>
            <a:r>
              <a:rPr lang="th-TH" sz="26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สตรบัณฑิต  มหาวิทยาลัยเชียงใหม่</a:t>
            </a:r>
          </a:p>
          <a:p>
            <a:r>
              <a:rPr lang="en-US" sz="2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5. </a:t>
            </a:r>
            <a:r>
              <a:rPr lang="th-TH" sz="2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วิทยา</a:t>
            </a:r>
            <a:r>
              <a:rPr lang="th-TH" sz="26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ศา</a:t>
            </a:r>
            <a:r>
              <a:rPr lang="th-TH" sz="2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สตรบัณฑิต สาขาวิชาเทคโนโลยีสารสนเทศ มหาวิทยาลัยเทคโนโลยีพระจอมเกล้าธนบุรี</a:t>
            </a:r>
          </a:p>
          <a:p>
            <a:r>
              <a:rPr lang="en-US" sz="26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 </a:t>
            </a:r>
            <a:r>
              <a:rPr lang="th-TH" sz="26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วิทยา</a:t>
            </a:r>
            <a:r>
              <a:rPr lang="th-TH" sz="2600" b="1" dirty="0" err="1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ศา</a:t>
            </a:r>
            <a:r>
              <a:rPr lang="th-TH" sz="26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สตรบัณฑิต สาขาวิชาเทคโนโลยีสารสนเทศ สถาบันเทคโนโลยีพระจอมเกล้าเจ้าคุณทหารลาดกระบัง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0FAE745-1C38-4100-8AEF-9DDA8F802212}"/>
              </a:ext>
            </a:extLst>
          </p:cNvPr>
          <p:cNvSpPr/>
          <p:nvPr/>
        </p:nvSpPr>
        <p:spPr>
          <a:xfrm>
            <a:off x="6084676" y="1790818"/>
            <a:ext cx="3626853" cy="369331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71464" indent="-371464">
              <a:buFont typeface="Wingdings" panose="05000000000000000000" pitchFamily="2" charset="2"/>
              <a:buChar char="§"/>
            </a:pPr>
            <a:r>
              <a:rPr lang="th-TH" sz="26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การเลือกของ </a:t>
            </a:r>
            <a:r>
              <a:rPr lang="en-US" sz="26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TCAS </a:t>
            </a:r>
            <a:r>
              <a:rPr lang="th-TH" sz="26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รอบ 3 มีการเรียงลำดับ </a:t>
            </a:r>
          </a:p>
          <a:p>
            <a:pPr marL="371464" indent="-371464">
              <a:buFont typeface="Wingdings" panose="05000000000000000000" pitchFamily="2" charset="2"/>
              <a:buChar char="§"/>
            </a:pPr>
            <a:r>
              <a:rPr lang="th-TH" sz="2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สาขาวิชาที่อยู่ใน </a:t>
            </a:r>
            <a:r>
              <a:rPr lang="th-TH" sz="26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กสพท</a:t>
            </a:r>
            <a:r>
              <a:rPr lang="th-TH" sz="2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 ทั้งหมดจะเป็นตัวเลือกเช่นเดียวกับสาขาวิชานอก </a:t>
            </a:r>
            <a:r>
              <a:rPr lang="th-TH" sz="26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กพสท</a:t>
            </a:r>
            <a:r>
              <a:rPr lang="th-TH" sz="2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</a:p>
          <a:p>
            <a:pPr marL="371464" indent="-371464">
              <a:buFont typeface="Wingdings" panose="05000000000000000000" pitchFamily="2" charset="2"/>
              <a:buChar char="§"/>
            </a:pPr>
            <a:r>
              <a:rPr lang="th-TH" sz="26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นักเรียนที่ได้รับการคัดเลือกต้องไปรับการสัมภาษณ์ และกระบวนการที่จำเป็นตามวันเวลา และสถานที่ที่มหาวิทยาลัยกำหนด</a:t>
            </a:r>
          </a:p>
        </p:txBody>
      </p:sp>
    </p:spTree>
    <p:extLst>
      <p:ext uri="{BB962C8B-B14F-4D97-AF65-F5344CB8AC3E}">
        <p14:creationId xmlns:p14="http://schemas.microsoft.com/office/powerpoint/2010/main" val="402681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116463" y="946933"/>
            <a:ext cx="3822426" cy="112744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288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430" y="1069369"/>
            <a:ext cx="3520459" cy="759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33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รอบที่ </a:t>
            </a:r>
            <a:r>
              <a:rPr lang="en-US" sz="4333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 Admission</a:t>
            </a:r>
            <a:endParaRPr lang="th-TH" sz="4333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647195118"/>
              </p:ext>
            </p:extLst>
          </p:nvPr>
        </p:nvGraphicFramePr>
        <p:xfrm>
          <a:off x="116464" y="1933622"/>
          <a:ext cx="9711529" cy="400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triped Right Arrow 13"/>
          <p:cNvSpPr/>
          <p:nvPr/>
        </p:nvSpPr>
        <p:spPr>
          <a:xfrm>
            <a:off x="2456723" y="3741035"/>
            <a:ext cx="858095" cy="780087"/>
          </a:xfrm>
          <a:prstGeom prst="striped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288">
              <a:solidFill>
                <a:prstClr val="white"/>
              </a:solidFill>
            </a:endParaRPr>
          </a:p>
        </p:txBody>
      </p:sp>
      <p:sp>
        <p:nvSpPr>
          <p:cNvPr id="8" name="object 418"/>
          <p:cNvSpPr/>
          <p:nvPr/>
        </p:nvSpPr>
        <p:spPr>
          <a:xfrm>
            <a:off x="0" y="732590"/>
            <a:ext cx="1056598" cy="2638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latinLnBrk="0"/>
            <a:endParaRPr sz="2063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A37DC39-4F31-4576-A483-C4D465FC0176}"/>
              </a:ext>
            </a:extLst>
          </p:cNvPr>
          <p:cNvSpPr/>
          <p:nvPr/>
        </p:nvSpPr>
        <p:spPr>
          <a:xfrm>
            <a:off x="4484948" y="1152188"/>
            <a:ext cx="5148572" cy="559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33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ระยะเวลา 9 พฤษภาคม ถึง 7 มิถุนายน 2562</a:t>
            </a:r>
            <a:endParaRPr lang="en-US" sz="3033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4035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116464" y="979310"/>
            <a:ext cx="4056451" cy="112744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288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498" y="1118434"/>
            <a:ext cx="3744416" cy="759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33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รอบที่ </a:t>
            </a:r>
            <a:r>
              <a:rPr lang="en-US" sz="4333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4333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รับตรงอิสระ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040523750"/>
              </p:ext>
            </p:extLst>
          </p:nvPr>
        </p:nvGraphicFramePr>
        <p:xfrm>
          <a:off x="116464" y="2024846"/>
          <a:ext cx="9711529" cy="3918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triped Right Arrow 13"/>
          <p:cNvSpPr/>
          <p:nvPr/>
        </p:nvSpPr>
        <p:spPr>
          <a:xfrm>
            <a:off x="2612740" y="3897052"/>
            <a:ext cx="858095" cy="780087"/>
          </a:xfrm>
          <a:prstGeom prst="striped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288">
              <a:solidFill>
                <a:prstClr val="white"/>
              </a:solidFill>
            </a:endParaRPr>
          </a:p>
        </p:txBody>
      </p:sp>
      <p:sp>
        <p:nvSpPr>
          <p:cNvPr id="8" name="object 418"/>
          <p:cNvSpPr/>
          <p:nvPr/>
        </p:nvSpPr>
        <p:spPr>
          <a:xfrm>
            <a:off x="0" y="732590"/>
            <a:ext cx="1056598" cy="2638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latinLnBrk="0"/>
            <a:endParaRPr sz="2063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6A421AE-00B7-44DB-8896-6D4B10C20E01}"/>
              </a:ext>
            </a:extLst>
          </p:cNvPr>
          <p:cNvSpPr/>
          <p:nvPr/>
        </p:nvSpPr>
        <p:spPr>
          <a:xfrm>
            <a:off x="4849361" y="1218460"/>
            <a:ext cx="4148893" cy="5590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033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30 พฤษภาคม ถึง 18 มิถุนายน 2562</a:t>
            </a:r>
            <a:endParaRPr lang="en-US" sz="3033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CCCCD77-5630-8F47-9F4B-5F7170DA4768}"/>
              </a:ext>
            </a:extLst>
          </p:cNvPr>
          <p:cNvSpPr/>
          <p:nvPr/>
        </p:nvSpPr>
        <p:spPr>
          <a:xfrm>
            <a:off x="187775" y="6215132"/>
            <a:ext cx="9589064" cy="5170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นักเรียนยืนยันสิทธิ์การเลือกสาขาวิชาในระบบ </a:t>
            </a:r>
            <a:r>
              <a:rPr lang="en-US" sz="2400" b="1" dirty="0">
                <a:solidFill>
                  <a:srgbClr val="FF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Clearing-house</a:t>
            </a:r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ที่เว็บไซต์ ของ สมาคม </a:t>
            </a:r>
            <a:r>
              <a:rPr lang="th-TH" sz="2400" b="1" dirty="0" err="1">
                <a:solidFill>
                  <a:srgbClr val="FF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ทป</a:t>
            </a:r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อ. </a:t>
            </a:r>
            <a:r>
              <a:rPr lang="en-US" sz="2400" b="1" dirty="0">
                <a:solidFill>
                  <a:srgbClr val="FF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(http://</a:t>
            </a:r>
            <a:r>
              <a:rPr lang="en-US" sz="2400" b="1" dirty="0" err="1">
                <a:solidFill>
                  <a:srgbClr val="FF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mytcas.com</a:t>
            </a:r>
            <a:r>
              <a:rPr lang="en-US" sz="2400" b="1" dirty="0">
                <a:solidFill>
                  <a:srgbClr val="FF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78829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9626C34-81ED-4A18-B061-BED9BE5911AA}"/>
              </a:ext>
            </a:extLst>
          </p:cNvPr>
          <p:cNvSpPr/>
          <p:nvPr/>
        </p:nvSpPr>
        <p:spPr>
          <a:xfrm>
            <a:off x="155467" y="776705"/>
            <a:ext cx="9595066" cy="1959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33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หลักสูตรนานาชาติ </a:t>
            </a:r>
            <a:r>
              <a:rPr lang="th-TH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หมายถึงหลักสูตรที่มีการจัดการศึกษาเป็นภาษาต่างประเทศ                          มีกลุ่มเป้าหมายทั้งที่เป็นนักเรียนไทยและต่างประเทศ รวมทั้งหลักสูตรที่มีความร่วมมือในการจัดการศึกษากับหลักสูตรในต่างประเทศ หลักสูตรเหล่านี้อาจมีการจัดการศึกษาแบบ              </a:t>
            </a:r>
            <a:r>
              <a:rPr lang="en-US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 </a:t>
            </a:r>
            <a:r>
              <a:rPr lang="th-TH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ภาคการศึกษา หรือ </a:t>
            </a:r>
            <a:r>
              <a:rPr lang="en-US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 </a:t>
            </a:r>
            <a:r>
              <a:rPr lang="th-TH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ภาคการศึกษา ก็ได้</a:t>
            </a:r>
            <a:endParaRPr lang="en-US" sz="3033" b="1" dirty="0"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53BDDC-1595-456D-83A1-A320332439FA}"/>
              </a:ext>
            </a:extLst>
          </p:cNvPr>
          <p:cNvSpPr/>
          <p:nvPr/>
        </p:nvSpPr>
        <p:spPr>
          <a:xfrm>
            <a:off x="237705" y="2806715"/>
            <a:ext cx="9633520" cy="3293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467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กระบวนการคัดเลือก</a:t>
            </a:r>
          </a:p>
          <a:p>
            <a:pPr marL="431655" indent="-431655">
              <a:buFont typeface="Wingdings" panose="05000000000000000000" pitchFamily="2" charset="2"/>
              <a:buChar char="§"/>
            </a:pPr>
            <a:r>
              <a:rPr lang="th-TH" sz="3467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รอบ </a:t>
            </a:r>
            <a:r>
              <a:rPr lang="en-US" sz="3467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 </a:t>
            </a:r>
            <a:r>
              <a:rPr lang="th-TH" sz="3467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รอบ </a:t>
            </a:r>
            <a:r>
              <a:rPr lang="en-US" sz="3467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 </a:t>
            </a:r>
            <a:r>
              <a:rPr lang="th-TH" sz="3467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 รอบ </a:t>
            </a:r>
            <a:r>
              <a:rPr lang="en-US" sz="3467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 </a:t>
            </a:r>
            <a:r>
              <a:rPr lang="th-TH" sz="3467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ไม่กำหนดช่วงเวลาการสมัคร การคัดเลือก จัดการได้อย่างอิสระ เมื่อคัดเลือกแล้วให้ส่งชื่อมาบริหารจัดการสิทธิ์ตามรอบ เพื่อไม่ให้มีการใช้สิทธิ์ซ้ำซ้อน </a:t>
            </a:r>
          </a:p>
          <a:p>
            <a:pPr marL="431655" indent="-431655">
              <a:buFont typeface="Wingdings" panose="05000000000000000000" pitchFamily="2" charset="2"/>
              <a:buChar char="§"/>
            </a:pPr>
            <a:r>
              <a:rPr lang="th-TH" sz="3467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ในกรณีทีต้องการเข้ารอบ </a:t>
            </a:r>
            <a:r>
              <a:rPr lang="en-US" sz="3467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 </a:t>
            </a:r>
            <a:r>
              <a:rPr lang="th-TH" sz="3467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ให้มาเป็นตัวเลือก </a:t>
            </a:r>
            <a:r>
              <a:rPr lang="en-US" sz="3467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 </a:t>
            </a:r>
            <a:r>
              <a:rPr lang="th-TH" sz="3467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 </a:t>
            </a:r>
            <a:r>
              <a:rPr lang="en-US" sz="3467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6 </a:t>
            </a:r>
            <a:r>
              <a:rPr lang="th-TH" sz="3467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อันดับเหมือนหลักสูตรทั่วไป และรอบ </a:t>
            </a:r>
            <a:r>
              <a:rPr lang="en-US" sz="3467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 </a:t>
            </a:r>
            <a:r>
              <a:rPr lang="th-TH" sz="3467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ให้กำหนดเป็นกลุ่มใหม่เพิ่มเติมจาก </a:t>
            </a:r>
            <a:r>
              <a:rPr lang="en-US" sz="3467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10 </a:t>
            </a:r>
            <a:r>
              <a:rPr lang="th-TH" sz="3467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</a:t>
            </a:r>
            <a:endParaRPr lang="en-US" sz="3467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2793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DEFF324-AE9C-473A-B238-E665F9CB70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38"/>
            <a:ext cx="99060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02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36A2CC-419E-4399-B9A8-CBF678783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06" y="642937"/>
            <a:ext cx="9399494" cy="958172"/>
          </a:xfrm>
        </p:spPr>
        <p:txBody>
          <a:bodyPr/>
          <a:lstStyle/>
          <a:p>
            <a:r>
              <a:rPr lang="th-TH" sz="5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สถานะของการสมัคร ประกอบด้วย</a:t>
            </a:r>
            <a:endParaRPr lang="en-US" sz="5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C2A55EC-9DE5-4DFD-8109-2AFAA40A8B7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0489" y="1806309"/>
            <a:ext cx="9127014" cy="4040960"/>
          </a:xfrm>
        </p:spPr>
        <p:txBody>
          <a:bodyPr/>
          <a:lstStyle/>
          <a:p>
            <a:pPr marL="495285" indent="-495285">
              <a:buFont typeface="Wingdings" panose="05000000000000000000" pitchFamily="2" charset="2"/>
              <a:buChar char="Ø"/>
            </a:pPr>
            <a:r>
              <a:rPr lang="th-TH" sz="3033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เรียบร้อย</a:t>
            </a:r>
            <a:r>
              <a:rPr lang="th-TH" sz="3033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= </a:t>
            </a:r>
            <a:r>
              <a:rPr lang="th-TH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ได้ชำระเงินค่าสมัครเรียบร้อย และ ไม่เป็นผู้ที่มีชื่อยืนยันเข้าเรียนอยู่ หรือ ไม่เป็นผู้ที่ได้ยืนยันเข้าเรียนครบแล้ว </a:t>
            </a:r>
            <a:r>
              <a:rPr lang="en-US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 </a:t>
            </a:r>
            <a:r>
              <a:rPr lang="th-TH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ครั้ง</a:t>
            </a:r>
            <a:endParaRPr lang="en-US" sz="3033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95285" indent="-495285">
              <a:buFont typeface="Wingdings" panose="05000000000000000000" pitchFamily="2" charset="2"/>
              <a:buChar char="Ø"/>
            </a:pPr>
            <a:r>
              <a:rPr lang="th-TH" sz="3033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ปฏิเสธการสมัคร </a:t>
            </a:r>
            <a:r>
              <a:rPr lang="en-US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= </a:t>
            </a:r>
            <a:r>
              <a:rPr lang="th-TH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ไม่ได้ชำระเงินค่าสมัครภายในระยะเวลาของการรับสมัคร หรือ เป็นผู้ที่มีชื่อยืนยันการเข้าเรียนแล้ว หรือ เป็นผู้ที่ได้ยืนยันเข้าเรียนครบแล้ว </a:t>
            </a:r>
            <a:r>
              <a:rPr lang="en-US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 </a:t>
            </a:r>
            <a:r>
              <a:rPr lang="th-TH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ครั้ง</a:t>
            </a:r>
            <a:endParaRPr lang="en-US" sz="3033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95285" indent="-495285">
              <a:buFont typeface="Wingdings" panose="05000000000000000000" pitchFamily="2" charset="2"/>
              <a:buChar char="Ø"/>
            </a:pPr>
            <a:r>
              <a:rPr lang="th-TH" sz="3033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รอตรวจสอบ</a:t>
            </a:r>
            <a:r>
              <a:rPr lang="th-TH" sz="3033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= </a:t>
            </a:r>
            <a:r>
              <a:rPr lang="th-TH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ได้ยืนยันสาขาวิชาที่สมัครแล้ว แต่สามารถแก้ไข เปลี่ยนแปลง สาขาวิชาที่สมัคร และลำดับที่ของสาขาวิชาที่เลือกได้จนถึงเวลาปิดรับสมัคร</a:t>
            </a:r>
            <a:endParaRPr lang="en-US" sz="3033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95285" indent="-495285">
              <a:buFont typeface="Wingdings" panose="05000000000000000000" pitchFamily="2" charset="2"/>
              <a:buChar char="Ø"/>
            </a:pPr>
            <a:r>
              <a:rPr lang="th-TH" sz="3033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อยู่ระหว่างการสมัคร</a:t>
            </a:r>
            <a:r>
              <a:rPr lang="th-TH" sz="3033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= </a:t>
            </a:r>
            <a:r>
              <a:rPr lang="th-TH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ยังไม่ได้ยืนยันสาขาวิชาที่สมัครให้เรียบร้อย</a:t>
            </a:r>
            <a:endParaRPr lang="en-US" sz="3033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888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53D5E83-2C2C-453B-A532-D5217D49D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9" y="642938"/>
            <a:ext cx="9889862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27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133C09DF-C709-49D2-8691-54B36F7CBEA5}"/>
              </a:ext>
            </a:extLst>
          </p:cNvPr>
          <p:cNvCxnSpPr/>
          <p:nvPr/>
        </p:nvCxnSpPr>
        <p:spPr>
          <a:xfrm>
            <a:off x="1451290" y="6003286"/>
            <a:ext cx="34607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E1EC190-1ED3-4E27-9A8A-6ED93A9F3169}"/>
              </a:ext>
            </a:extLst>
          </p:cNvPr>
          <p:cNvSpPr txBox="1"/>
          <p:nvPr/>
        </p:nvSpPr>
        <p:spPr>
          <a:xfrm>
            <a:off x="565012" y="811108"/>
            <a:ext cx="2184243" cy="129266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สมัครและเข้ารับการคัดเลือก รอบที่ </a:t>
            </a:r>
            <a:r>
              <a:rPr lang="en-US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endParaRPr lang="th-TH" sz="2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สาขาวิชา </a:t>
            </a:r>
            <a:r>
              <a:rPr lang="en-US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52659F2-C2C1-4892-BE23-B40A8438EAC0}"/>
              </a:ext>
            </a:extLst>
          </p:cNvPr>
          <p:cNvSpPr txBox="1"/>
          <p:nvPr/>
        </p:nvSpPr>
        <p:spPr>
          <a:xfrm>
            <a:off x="554190" y="3116966"/>
            <a:ext cx="2184243" cy="49244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ได้รับการคัดเลือก</a:t>
            </a:r>
            <a:endParaRPr lang="en-US" sz="2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8435CE5-1415-40B1-AE09-5DDC13A66D8F}"/>
              </a:ext>
            </a:extLst>
          </p:cNvPr>
          <p:cNvSpPr txBox="1"/>
          <p:nvPr/>
        </p:nvSpPr>
        <p:spPr>
          <a:xfrm>
            <a:off x="145359" y="4209087"/>
            <a:ext cx="1326147" cy="49244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ยืนยันสิทธิ์</a:t>
            </a:r>
            <a:endParaRPr lang="en-US" sz="2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C97F3FB-9566-45D1-9907-6AC06B41FED7}"/>
              </a:ext>
            </a:extLst>
          </p:cNvPr>
          <p:cNvSpPr txBox="1"/>
          <p:nvPr/>
        </p:nvSpPr>
        <p:spPr>
          <a:xfrm>
            <a:off x="1754645" y="4209087"/>
            <a:ext cx="1482165" cy="49244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ไม่ยืนยันสิทธิ์</a:t>
            </a:r>
            <a:endParaRPr lang="en-US" sz="2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E8DEBC0-F71E-479D-9FBE-5571E9B9C49C}"/>
              </a:ext>
            </a:extLst>
          </p:cNvPr>
          <p:cNvSpPr txBox="1"/>
          <p:nvPr/>
        </p:nvSpPr>
        <p:spPr>
          <a:xfrm>
            <a:off x="129317" y="5234588"/>
            <a:ext cx="1326147" cy="89255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ได้เรียนในสาขาวิชา </a:t>
            </a:r>
            <a:r>
              <a:rPr lang="en-US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5CA28F0-1D90-43A0-ACFD-92D5D1669A83}"/>
              </a:ext>
            </a:extLst>
          </p:cNvPr>
          <p:cNvCxnSpPr/>
          <p:nvPr/>
        </p:nvCxnSpPr>
        <p:spPr>
          <a:xfrm>
            <a:off x="827220" y="3897052"/>
            <a:ext cx="1638182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F0B58350-2494-4F21-A7EB-D28B5C048033}"/>
              </a:ext>
            </a:extLst>
          </p:cNvPr>
          <p:cNvCxnSpPr>
            <a:cxnSpLocks/>
          </p:cNvCxnSpPr>
          <p:nvPr/>
        </p:nvCxnSpPr>
        <p:spPr>
          <a:xfrm>
            <a:off x="1598627" y="3585017"/>
            <a:ext cx="0" cy="31203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FC2F06F8-A9F8-4A70-9BD6-EF2B76E462AE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792390" y="4782580"/>
            <a:ext cx="1" cy="452008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29D485F3-032D-4E30-8CC5-DB489F74BA44}"/>
              </a:ext>
            </a:extLst>
          </p:cNvPr>
          <p:cNvCxnSpPr>
            <a:cxnSpLocks/>
          </p:cNvCxnSpPr>
          <p:nvPr/>
        </p:nvCxnSpPr>
        <p:spPr>
          <a:xfrm>
            <a:off x="827220" y="3897052"/>
            <a:ext cx="0" cy="312035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31A2F3F7-1EB7-4390-9FAD-C2522F1B9647}"/>
              </a:ext>
            </a:extLst>
          </p:cNvPr>
          <p:cNvCxnSpPr>
            <a:cxnSpLocks/>
          </p:cNvCxnSpPr>
          <p:nvPr/>
        </p:nvCxnSpPr>
        <p:spPr>
          <a:xfrm>
            <a:off x="2456723" y="3897052"/>
            <a:ext cx="0" cy="312035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9C0A2695-3819-4CF9-A5CF-5987B5B93E64}"/>
              </a:ext>
            </a:extLst>
          </p:cNvPr>
          <p:cNvCxnSpPr>
            <a:cxnSpLocks/>
          </p:cNvCxnSpPr>
          <p:nvPr/>
        </p:nvCxnSpPr>
        <p:spPr>
          <a:xfrm flipV="1">
            <a:off x="4906295" y="5312925"/>
            <a:ext cx="5714" cy="6771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723FFAF-F149-432B-A7E7-EDBA418932AB}"/>
              </a:ext>
            </a:extLst>
          </p:cNvPr>
          <p:cNvSpPr txBox="1"/>
          <p:nvPr/>
        </p:nvSpPr>
        <p:spPr>
          <a:xfrm>
            <a:off x="2164800" y="5616248"/>
            <a:ext cx="2059099" cy="49244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สละสิทธิ์ได้ครั้งเดียว</a:t>
            </a:r>
            <a:endParaRPr lang="en-US" sz="2600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FD71CA4-DE3D-4FC5-9996-5A6CC87ED4E7}"/>
              </a:ext>
            </a:extLst>
          </p:cNvPr>
          <p:cNvSpPr txBox="1"/>
          <p:nvPr/>
        </p:nvSpPr>
        <p:spPr>
          <a:xfrm>
            <a:off x="3814174" y="4018850"/>
            <a:ext cx="2184243" cy="129266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สมัครและเข้ารับการคัดเลือก รอบที่ </a:t>
            </a:r>
            <a:r>
              <a:rPr lang="en-US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endParaRPr lang="th-TH" sz="2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สาขาวิชา </a:t>
            </a:r>
            <a:r>
              <a:rPr lang="en-US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 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74AD56D8-4496-4AEB-91C0-DD59F68C0103}"/>
              </a:ext>
            </a:extLst>
          </p:cNvPr>
          <p:cNvCxnSpPr>
            <a:cxnSpLocks/>
          </p:cNvCxnSpPr>
          <p:nvPr/>
        </p:nvCxnSpPr>
        <p:spPr>
          <a:xfrm flipV="1">
            <a:off x="4906295" y="3662590"/>
            <a:ext cx="0" cy="3385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35252B4-BD4F-44FB-8B9E-C954236887B2}"/>
              </a:ext>
            </a:extLst>
          </p:cNvPr>
          <p:cNvSpPr txBox="1"/>
          <p:nvPr/>
        </p:nvSpPr>
        <p:spPr>
          <a:xfrm>
            <a:off x="3814174" y="3181568"/>
            <a:ext cx="2184243" cy="49244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ได้รับการคัดเลือก</a:t>
            </a:r>
            <a:endParaRPr lang="en-US" sz="2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8AA0BE1-12D3-4D2A-896A-EECC9EEEFD68}"/>
              </a:ext>
            </a:extLst>
          </p:cNvPr>
          <p:cNvSpPr txBox="1"/>
          <p:nvPr/>
        </p:nvSpPr>
        <p:spPr>
          <a:xfrm>
            <a:off x="3509840" y="2171359"/>
            <a:ext cx="1326147" cy="49244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ยืนยันสิทธิ์</a:t>
            </a:r>
            <a:endParaRPr lang="en-US" sz="2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78C943D-2CF1-434D-BC4C-7D2ECA62B6B1}"/>
              </a:ext>
            </a:extLst>
          </p:cNvPr>
          <p:cNvSpPr txBox="1"/>
          <p:nvPr/>
        </p:nvSpPr>
        <p:spPr>
          <a:xfrm>
            <a:off x="5186133" y="1755993"/>
            <a:ext cx="1482165" cy="89255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ไม่ยืนยันสิทธิ์</a:t>
            </a:r>
          </a:p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(ยังไปต่อได้)</a:t>
            </a:r>
            <a:endParaRPr lang="en-US" sz="2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8E93231E-7DBF-43C6-A1BB-F4BE360645E7}"/>
              </a:ext>
            </a:extLst>
          </p:cNvPr>
          <p:cNvCxnSpPr>
            <a:cxnSpLocks/>
          </p:cNvCxnSpPr>
          <p:nvPr/>
        </p:nvCxnSpPr>
        <p:spPr>
          <a:xfrm flipV="1">
            <a:off x="4172913" y="2656652"/>
            <a:ext cx="0" cy="52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E5D0F826-CF83-4F30-91B2-18CA2E214DF3}"/>
              </a:ext>
            </a:extLst>
          </p:cNvPr>
          <p:cNvCxnSpPr>
            <a:cxnSpLocks/>
          </p:cNvCxnSpPr>
          <p:nvPr/>
        </p:nvCxnSpPr>
        <p:spPr>
          <a:xfrm flipV="1">
            <a:off x="5655078" y="2656652"/>
            <a:ext cx="0" cy="5249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56FDE4B-BCB8-410A-9E62-B3D02E67C424}"/>
              </a:ext>
            </a:extLst>
          </p:cNvPr>
          <p:cNvSpPr txBox="1"/>
          <p:nvPr/>
        </p:nvSpPr>
        <p:spPr>
          <a:xfrm>
            <a:off x="125143" y="5292640"/>
            <a:ext cx="1326147" cy="89255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ได้เรียนในสาขาวิชา </a:t>
            </a:r>
            <a:r>
              <a:rPr lang="en-US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6CF8E815-19B4-4BE5-82B5-694EA9F667EF}"/>
              </a:ext>
            </a:extLst>
          </p:cNvPr>
          <p:cNvSpPr txBox="1"/>
          <p:nvPr/>
        </p:nvSpPr>
        <p:spPr>
          <a:xfrm>
            <a:off x="3509839" y="754740"/>
            <a:ext cx="2379248" cy="89255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ได้เรียนในสาขาวิชา </a:t>
            </a:r>
            <a:r>
              <a:rPr lang="en-US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</a:t>
            </a:r>
          </a:p>
          <a:p>
            <a:pPr algn="ctr"/>
            <a:r>
              <a:rPr lang="th-TH" sz="2600" b="1" dirty="0">
                <a:solidFill>
                  <a:srgbClr val="FFFF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(สละสิทธิ์อีกไม่ได้แล้ว)</a:t>
            </a:r>
            <a:endParaRPr lang="en-US" sz="2600" b="1" dirty="0">
              <a:solidFill>
                <a:srgbClr val="FFFF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CDB0C5F7-F360-4AB7-A660-E73FD4D09DE8}"/>
              </a:ext>
            </a:extLst>
          </p:cNvPr>
          <p:cNvCxnSpPr>
            <a:cxnSpLocks/>
          </p:cNvCxnSpPr>
          <p:nvPr/>
        </p:nvCxnSpPr>
        <p:spPr>
          <a:xfrm flipV="1">
            <a:off x="4172913" y="1654988"/>
            <a:ext cx="0" cy="52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D6800A6C-8C60-46B0-B956-9BF8F9AC9570}"/>
              </a:ext>
            </a:extLst>
          </p:cNvPr>
          <p:cNvSpPr txBox="1"/>
          <p:nvPr/>
        </p:nvSpPr>
        <p:spPr>
          <a:xfrm>
            <a:off x="7215251" y="937811"/>
            <a:ext cx="2184243" cy="129266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สมัครและเข้ารับการคัดเลือก รอบที่ </a:t>
            </a:r>
            <a:r>
              <a:rPr lang="en-US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endParaRPr lang="th-TH" sz="2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สาขาวิชา </a:t>
            </a:r>
            <a:r>
              <a:rPr lang="en-US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0027A338-5F89-4505-8B42-43EAFDE3F4AD}"/>
              </a:ext>
            </a:extLst>
          </p:cNvPr>
          <p:cNvSpPr txBox="1"/>
          <p:nvPr/>
        </p:nvSpPr>
        <p:spPr>
          <a:xfrm>
            <a:off x="7121841" y="2684709"/>
            <a:ext cx="2184243" cy="49244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ได้รับการคัดเลือก</a:t>
            </a:r>
            <a:endParaRPr lang="en-US" sz="2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A9AE015-34E4-47F9-8F85-DCF96C4BA413}"/>
              </a:ext>
            </a:extLst>
          </p:cNvPr>
          <p:cNvSpPr txBox="1"/>
          <p:nvPr/>
        </p:nvSpPr>
        <p:spPr>
          <a:xfrm>
            <a:off x="7550889" y="3658127"/>
            <a:ext cx="1326147" cy="49244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ยืนยันสิทธิ์</a:t>
            </a:r>
            <a:endParaRPr lang="en-US" sz="2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BA3FBFC9-8DC7-4F48-AE25-CF6227D0418E}"/>
              </a:ext>
            </a:extLst>
          </p:cNvPr>
          <p:cNvCxnSpPr>
            <a:cxnSpLocks/>
          </p:cNvCxnSpPr>
          <p:nvPr/>
        </p:nvCxnSpPr>
        <p:spPr>
          <a:xfrm>
            <a:off x="8213962" y="2238168"/>
            <a:ext cx="0" cy="452009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C31FEBA3-8D35-4CC1-A7B6-481AE414B288}"/>
              </a:ext>
            </a:extLst>
          </p:cNvPr>
          <p:cNvCxnSpPr>
            <a:cxnSpLocks/>
          </p:cNvCxnSpPr>
          <p:nvPr/>
        </p:nvCxnSpPr>
        <p:spPr>
          <a:xfrm>
            <a:off x="8213962" y="3181568"/>
            <a:ext cx="0" cy="452009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6AD7157D-36D4-432C-91DD-409D7ED617F1}"/>
              </a:ext>
            </a:extLst>
          </p:cNvPr>
          <p:cNvSpPr txBox="1"/>
          <p:nvPr/>
        </p:nvSpPr>
        <p:spPr>
          <a:xfrm>
            <a:off x="7199842" y="4610272"/>
            <a:ext cx="2433674" cy="89255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ได้เรียนในสาขาวิชา </a:t>
            </a:r>
            <a:r>
              <a:rPr lang="en-US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</a:t>
            </a:r>
          </a:p>
          <a:p>
            <a:pPr algn="ctr"/>
            <a:r>
              <a:rPr lang="th-TH" sz="2600" b="1" dirty="0">
                <a:solidFill>
                  <a:srgbClr val="FFFF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(สละสิทธิ์อีกไม่ได้แล้ว)</a:t>
            </a:r>
            <a:endParaRPr lang="en-US" sz="2600" b="1" dirty="0">
              <a:solidFill>
                <a:srgbClr val="FFFF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1FC71403-228D-4B0D-A783-7A313A4ABA5B}"/>
              </a:ext>
            </a:extLst>
          </p:cNvPr>
          <p:cNvCxnSpPr>
            <a:cxnSpLocks/>
          </p:cNvCxnSpPr>
          <p:nvPr/>
        </p:nvCxnSpPr>
        <p:spPr>
          <a:xfrm>
            <a:off x="8217599" y="4158264"/>
            <a:ext cx="0" cy="452009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CA90936A-0DB6-4AA3-B839-1A9BEBCE1E01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1646312" y="2103770"/>
            <a:ext cx="10822" cy="1013196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xmlns="" id="{617EB930-E5DE-485F-82B3-C806EC7001FB}"/>
              </a:ext>
            </a:extLst>
          </p:cNvPr>
          <p:cNvCxnSpPr/>
          <p:nvPr/>
        </p:nvCxnSpPr>
        <p:spPr>
          <a:xfrm>
            <a:off x="6668298" y="1917446"/>
            <a:ext cx="546953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ECAB58EA-EB47-4372-836C-D11B2AD7CBEF}"/>
              </a:ext>
            </a:extLst>
          </p:cNvPr>
          <p:cNvCxnSpPr>
            <a:cxnSpLocks/>
          </p:cNvCxnSpPr>
          <p:nvPr/>
        </p:nvCxnSpPr>
        <p:spPr>
          <a:xfrm flipH="1">
            <a:off x="3360631" y="642938"/>
            <a:ext cx="7691" cy="4973310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3D1D5DAE-E19A-40B5-9AF7-69BC449E5C0A}"/>
              </a:ext>
            </a:extLst>
          </p:cNvPr>
          <p:cNvCxnSpPr>
            <a:cxnSpLocks/>
          </p:cNvCxnSpPr>
          <p:nvPr/>
        </p:nvCxnSpPr>
        <p:spPr>
          <a:xfrm>
            <a:off x="6856504" y="671680"/>
            <a:ext cx="31294" cy="5463156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F4619D-7D24-4654-B48E-93386F25B17D}"/>
              </a:ext>
            </a:extLst>
          </p:cNvPr>
          <p:cNvSpPr txBox="1"/>
          <p:nvPr/>
        </p:nvSpPr>
        <p:spPr>
          <a:xfrm>
            <a:off x="1173867" y="2376827"/>
            <a:ext cx="378342" cy="44441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288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485C365-8CAC-40C7-8016-03B8D92C3BA5}"/>
              </a:ext>
            </a:extLst>
          </p:cNvPr>
          <p:cNvSpPr txBox="1"/>
          <p:nvPr/>
        </p:nvSpPr>
        <p:spPr>
          <a:xfrm>
            <a:off x="4993994" y="5484657"/>
            <a:ext cx="363550" cy="44441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288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ED457D3-A8AA-48BF-878C-489AD5AFB74D}"/>
              </a:ext>
            </a:extLst>
          </p:cNvPr>
          <p:cNvSpPr txBox="1"/>
          <p:nvPr/>
        </p:nvSpPr>
        <p:spPr>
          <a:xfrm>
            <a:off x="6708875" y="1355884"/>
            <a:ext cx="357846" cy="44441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288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Explosion: 8 Points 2">
            <a:extLst>
              <a:ext uri="{FF2B5EF4-FFF2-40B4-BE49-F238E27FC236}">
                <a16:creationId xmlns:a16="http://schemas.microsoft.com/office/drawing/2014/main" xmlns="" id="{98B5E2B0-CCE7-43BB-97D1-0177433508B4}"/>
              </a:ext>
            </a:extLst>
          </p:cNvPr>
          <p:cNvSpPr/>
          <p:nvPr/>
        </p:nvSpPr>
        <p:spPr>
          <a:xfrm>
            <a:off x="5928832" y="874847"/>
            <a:ext cx="398413" cy="481037"/>
          </a:xfrm>
          <a:prstGeom prst="irregularSeal1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88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7F17BA6-287C-4ED1-9FDC-2BC9EF878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716" y="4782580"/>
            <a:ext cx="422693" cy="5085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F56825E-C94B-4817-BC4E-3E9AB169C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71" y="5397231"/>
            <a:ext cx="422693" cy="50855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3515896-7A99-4E56-A1F5-E4D82EDA0101}"/>
              </a:ext>
            </a:extLst>
          </p:cNvPr>
          <p:cNvSpPr txBox="1"/>
          <p:nvPr/>
        </p:nvSpPr>
        <p:spPr>
          <a:xfrm>
            <a:off x="7878764" y="5638875"/>
            <a:ext cx="2059099" cy="55906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th-TH" sz="3033" b="1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ตัวอย่างแบบที่</a:t>
            </a:r>
            <a:r>
              <a:rPr lang="en-US" sz="3033" b="1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77891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133C09DF-C709-49D2-8691-54B36F7CBEA5}"/>
              </a:ext>
            </a:extLst>
          </p:cNvPr>
          <p:cNvCxnSpPr/>
          <p:nvPr/>
        </p:nvCxnSpPr>
        <p:spPr>
          <a:xfrm>
            <a:off x="1451290" y="6003286"/>
            <a:ext cx="34607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E1EC190-1ED3-4E27-9A8A-6ED93A9F3169}"/>
              </a:ext>
            </a:extLst>
          </p:cNvPr>
          <p:cNvSpPr txBox="1"/>
          <p:nvPr/>
        </p:nvSpPr>
        <p:spPr>
          <a:xfrm>
            <a:off x="565012" y="811108"/>
            <a:ext cx="2184243" cy="129266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สมัครและเข้ารับการคัดเลือก รอบที่ </a:t>
            </a:r>
            <a:r>
              <a:rPr lang="en-US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endParaRPr lang="th-TH" sz="2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สาขาวิชา </a:t>
            </a:r>
            <a:r>
              <a:rPr lang="en-US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52659F2-C2C1-4892-BE23-B40A8438EAC0}"/>
              </a:ext>
            </a:extLst>
          </p:cNvPr>
          <p:cNvSpPr txBox="1"/>
          <p:nvPr/>
        </p:nvSpPr>
        <p:spPr>
          <a:xfrm>
            <a:off x="554190" y="3116966"/>
            <a:ext cx="2184243" cy="49244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ได้รับการคัดเลือก</a:t>
            </a:r>
            <a:endParaRPr lang="en-US" sz="2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8435CE5-1415-40B1-AE09-5DDC13A66D8F}"/>
              </a:ext>
            </a:extLst>
          </p:cNvPr>
          <p:cNvSpPr txBox="1"/>
          <p:nvPr/>
        </p:nvSpPr>
        <p:spPr>
          <a:xfrm>
            <a:off x="145359" y="4209087"/>
            <a:ext cx="1326147" cy="49244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ยืนยันสิทธิ์</a:t>
            </a:r>
            <a:endParaRPr lang="en-US" sz="2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C97F3FB-9566-45D1-9907-6AC06B41FED7}"/>
              </a:ext>
            </a:extLst>
          </p:cNvPr>
          <p:cNvSpPr txBox="1"/>
          <p:nvPr/>
        </p:nvSpPr>
        <p:spPr>
          <a:xfrm>
            <a:off x="1754645" y="4209087"/>
            <a:ext cx="1482165" cy="49244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ไม่ยืนยันสิทธิ์</a:t>
            </a:r>
            <a:endParaRPr lang="en-US" sz="2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E8DEBC0-F71E-479D-9FBE-5571E9B9C49C}"/>
              </a:ext>
            </a:extLst>
          </p:cNvPr>
          <p:cNvSpPr txBox="1"/>
          <p:nvPr/>
        </p:nvSpPr>
        <p:spPr>
          <a:xfrm>
            <a:off x="129317" y="5234588"/>
            <a:ext cx="1326147" cy="89255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ได้เรียนในสาขาวิชา </a:t>
            </a:r>
            <a:r>
              <a:rPr lang="en-US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5CA28F0-1D90-43A0-ACFD-92D5D1669A83}"/>
              </a:ext>
            </a:extLst>
          </p:cNvPr>
          <p:cNvCxnSpPr/>
          <p:nvPr/>
        </p:nvCxnSpPr>
        <p:spPr>
          <a:xfrm>
            <a:off x="827220" y="3897052"/>
            <a:ext cx="1638182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F0B58350-2494-4F21-A7EB-D28B5C048033}"/>
              </a:ext>
            </a:extLst>
          </p:cNvPr>
          <p:cNvCxnSpPr>
            <a:cxnSpLocks/>
          </p:cNvCxnSpPr>
          <p:nvPr/>
        </p:nvCxnSpPr>
        <p:spPr>
          <a:xfrm>
            <a:off x="1598627" y="3585017"/>
            <a:ext cx="0" cy="31203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FC2F06F8-A9F8-4A70-9BD6-EF2B76E462AE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792390" y="4782580"/>
            <a:ext cx="1" cy="452008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29D485F3-032D-4E30-8CC5-DB489F74BA44}"/>
              </a:ext>
            </a:extLst>
          </p:cNvPr>
          <p:cNvCxnSpPr>
            <a:cxnSpLocks/>
          </p:cNvCxnSpPr>
          <p:nvPr/>
        </p:nvCxnSpPr>
        <p:spPr>
          <a:xfrm>
            <a:off x="827220" y="3897052"/>
            <a:ext cx="0" cy="312035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31A2F3F7-1EB7-4390-9FAD-C2522F1B9647}"/>
              </a:ext>
            </a:extLst>
          </p:cNvPr>
          <p:cNvCxnSpPr>
            <a:cxnSpLocks/>
          </p:cNvCxnSpPr>
          <p:nvPr/>
        </p:nvCxnSpPr>
        <p:spPr>
          <a:xfrm>
            <a:off x="2456723" y="3897052"/>
            <a:ext cx="0" cy="312035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9C0A2695-3819-4CF9-A5CF-5987B5B93E64}"/>
              </a:ext>
            </a:extLst>
          </p:cNvPr>
          <p:cNvCxnSpPr>
            <a:cxnSpLocks/>
          </p:cNvCxnSpPr>
          <p:nvPr/>
        </p:nvCxnSpPr>
        <p:spPr>
          <a:xfrm flipV="1">
            <a:off x="4906295" y="5312925"/>
            <a:ext cx="5714" cy="6771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723FFAF-F149-432B-A7E7-EDBA418932AB}"/>
              </a:ext>
            </a:extLst>
          </p:cNvPr>
          <p:cNvSpPr txBox="1"/>
          <p:nvPr/>
        </p:nvSpPr>
        <p:spPr>
          <a:xfrm>
            <a:off x="2164800" y="5616248"/>
            <a:ext cx="2059099" cy="49244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สละสิทธิ์ได้ครั้งเดียว</a:t>
            </a:r>
            <a:endParaRPr lang="en-US" sz="2600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FD71CA4-DE3D-4FC5-9996-5A6CC87ED4E7}"/>
              </a:ext>
            </a:extLst>
          </p:cNvPr>
          <p:cNvSpPr txBox="1"/>
          <p:nvPr/>
        </p:nvSpPr>
        <p:spPr>
          <a:xfrm>
            <a:off x="3814174" y="4018850"/>
            <a:ext cx="2184243" cy="129266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สมัครและเข้ารับการคัดเลือก รอบที่ </a:t>
            </a:r>
            <a:r>
              <a:rPr lang="en-US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endParaRPr lang="th-TH" sz="2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สาขาวิชา </a:t>
            </a:r>
            <a:r>
              <a:rPr lang="en-US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 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74AD56D8-4496-4AEB-91C0-DD59F68C0103}"/>
              </a:ext>
            </a:extLst>
          </p:cNvPr>
          <p:cNvCxnSpPr>
            <a:cxnSpLocks/>
          </p:cNvCxnSpPr>
          <p:nvPr/>
        </p:nvCxnSpPr>
        <p:spPr>
          <a:xfrm flipV="1">
            <a:off x="4906295" y="3662590"/>
            <a:ext cx="0" cy="3385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35252B4-BD4F-44FB-8B9E-C954236887B2}"/>
              </a:ext>
            </a:extLst>
          </p:cNvPr>
          <p:cNvSpPr txBox="1"/>
          <p:nvPr/>
        </p:nvSpPr>
        <p:spPr>
          <a:xfrm>
            <a:off x="3814174" y="3181568"/>
            <a:ext cx="2184243" cy="49244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ได้รับการคัดเลือก</a:t>
            </a:r>
            <a:endParaRPr lang="en-US" sz="2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8AA0BE1-12D3-4D2A-896A-EECC9EEEFD68}"/>
              </a:ext>
            </a:extLst>
          </p:cNvPr>
          <p:cNvSpPr txBox="1"/>
          <p:nvPr/>
        </p:nvSpPr>
        <p:spPr>
          <a:xfrm>
            <a:off x="3509840" y="2171359"/>
            <a:ext cx="1326147" cy="49244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ยืนยันสิทธิ์</a:t>
            </a:r>
            <a:endParaRPr lang="en-US" sz="2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78C943D-2CF1-434D-BC4C-7D2ECA62B6B1}"/>
              </a:ext>
            </a:extLst>
          </p:cNvPr>
          <p:cNvSpPr txBox="1"/>
          <p:nvPr/>
        </p:nvSpPr>
        <p:spPr>
          <a:xfrm>
            <a:off x="5186133" y="1755993"/>
            <a:ext cx="1482165" cy="89255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ไม่ยืนยันสิทธิ์</a:t>
            </a:r>
          </a:p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(ยังไปต่อได้)</a:t>
            </a:r>
            <a:endParaRPr lang="en-US" sz="2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8E93231E-7DBF-43C6-A1BB-F4BE360645E7}"/>
              </a:ext>
            </a:extLst>
          </p:cNvPr>
          <p:cNvCxnSpPr>
            <a:cxnSpLocks/>
          </p:cNvCxnSpPr>
          <p:nvPr/>
        </p:nvCxnSpPr>
        <p:spPr>
          <a:xfrm flipV="1">
            <a:off x="4172913" y="2656652"/>
            <a:ext cx="0" cy="52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E5D0F826-CF83-4F30-91B2-18CA2E214DF3}"/>
              </a:ext>
            </a:extLst>
          </p:cNvPr>
          <p:cNvCxnSpPr>
            <a:cxnSpLocks/>
          </p:cNvCxnSpPr>
          <p:nvPr/>
        </p:nvCxnSpPr>
        <p:spPr>
          <a:xfrm flipV="1">
            <a:off x="5655078" y="2656652"/>
            <a:ext cx="0" cy="5249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56FDE4B-BCB8-410A-9E62-B3D02E67C424}"/>
              </a:ext>
            </a:extLst>
          </p:cNvPr>
          <p:cNvSpPr txBox="1"/>
          <p:nvPr/>
        </p:nvSpPr>
        <p:spPr>
          <a:xfrm>
            <a:off x="125143" y="5292640"/>
            <a:ext cx="1326147" cy="89255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ได้เรียนในสาขาวิชา </a:t>
            </a:r>
            <a:r>
              <a:rPr lang="en-US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6CF8E815-19B4-4BE5-82B5-694EA9F667EF}"/>
              </a:ext>
            </a:extLst>
          </p:cNvPr>
          <p:cNvSpPr txBox="1"/>
          <p:nvPr/>
        </p:nvSpPr>
        <p:spPr>
          <a:xfrm>
            <a:off x="3509839" y="754740"/>
            <a:ext cx="2379248" cy="89255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ได้เรียนในสาขาวิชา </a:t>
            </a:r>
            <a:r>
              <a:rPr lang="en-US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</a:t>
            </a:r>
          </a:p>
          <a:p>
            <a:pPr algn="ctr"/>
            <a:r>
              <a:rPr lang="th-TH" sz="2600" b="1" dirty="0">
                <a:solidFill>
                  <a:srgbClr val="FFFF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(สละสิทธิ์อีกไม่ได้แล้ว)</a:t>
            </a:r>
            <a:endParaRPr lang="en-US" sz="2600" b="1" dirty="0">
              <a:solidFill>
                <a:srgbClr val="FFFF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CDB0C5F7-F360-4AB7-A660-E73FD4D09DE8}"/>
              </a:ext>
            </a:extLst>
          </p:cNvPr>
          <p:cNvCxnSpPr>
            <a:cxnSpLocks/>
          </p:cNvCxnSpPr>
          <p:nvPr/>
        </p:nvCxnSpPr>
        <p:spPr>
          <a:xfrm flipV="1">
            <a:off x="4172913" y="1654988"/>
            <a:ext cx="0" cy="52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D6800A6C-8C60-46B0-B956-9BF8F9AC9570}"/>
              </a:ext>
            </a:extLst>
          </p:cNvPr>
          <p:cNvSpPr txBox="1"/>
          <p:nvPr/>
        </p:nvSpPr>
        <p:spPr>
          <a:xfrm>
            <a:off x="7215251" y="937811"/>
            <a:ext cx="2184243" cy="129266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สมัครและเข้ารับการคัดเลือก รอบที่ </a:t>
            </a:r>
            <a:r>
              <a:rPr lang="en-US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endParaRPr lang="th-TH" sz="2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สาขาวิชา </a:t>
            </a:r>
            <a:r>
              <a:rPr lang="en-US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0027A338-5F89-4505-8B42-43EAFDE3F4AD}"/>
              </a:ext>
            </a:extLst>
          </p:cNvPr>
          <p:cNvSpPr txBox="1"/>
          <p:nvPr/>
        </p:nvSpPr>
        <p:spPr>
          <a:xfrm>
            <a:off x="7121841" y="2684709"/>
            <a:ext cx="2184243" cy="49244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ได้รับการคัดเลือก</a:t>
            </a:r>
            <a:endParaRPr lang="en-US" sz="2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A9AE015-34E4-47F9-8F85-DCF96C4BA413}"/>
              </a:ext>
            </a:extLst>
          </p:cNvPr>
          <p:cNvSpPr txBox="1"/>
          <p:nvPr/>
        </p:nvSpPr>
        <p:spPr>
          <a:xfrm>
            <a:off x="6963690" y="3673156"/>
            <a:ext cx="1326147" cy="49244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ยืนยันสิทธิ์</a:t>
            </a:r>
            <a:endParaRPr lang="en-US" sz="2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BA3FBFC9-8DC7-4F48-AE25-CF6227D0418E}"/>
              </a:ext>
            </a:extLst>
          </p:cNvPr>
          <p:cNvCxnSpPr>
            <a:cxnSpLocks/>
          </p:cNvCxnSpPr>
          <p:nvPr/>
        </p:nvCxnSpPr>
        <p:spPr>
          <a:xfrm>
            <a:off x="8213962" y="2238168"/>
            <a:ext cx="0" cy="452009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C31FEBA3-8D35-4CC1-A7B6-481AE414B288}"/>
              </a:ext>
            </a:extLst>
          </p:cNvPr>
          <p:cNvCxnSpPr>
            <a:cxnSpLocks/>
          </p:cNvCxnSpPr>
          <p:nvPr/>
        </p:nvCxnSpPr>
        <p:spPr>
          <a:xfrm>
            <a:off x="7626763" y="3210581"/>
            <a:ext cx="0" cy="452009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6AD7157D-36D4-432C-91DD-409D7ED617F1}"/>
              </a:ext>
            </a:extLst>
          </p:cNvPr>
          <p:cNvSpPr txBox="1"/>
          <p:nvPr/>
        </p:nvSpPr>
        <p:spPr>
          <a:xfrm>
            <a:off x="7199842" y="4610272"/>
            <a:ext cx="2433674" cy="89255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ได้เรียนในสาขาวิชา </a:t>
            </a:r>
            <a:r>
              <a:rPr lang="en-US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</a:t>
            </a:r>
          </a:p>
          <a:p>
            <a:pPr algn="ctr"/>
            <a:r>
              <a:rPr lang="th-TH" sz="2600" b="1" dirty="0">
                <a:solidFill>
                  <a:srgbClr val="FFFF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(สละสิทธิ์อีกไม่ได้แล้ว)</a:t>
            </a:r>
            <a:endParaRPr lang="en-US" sz="2600" b="1" dirty="0">
              <a:solidFill>
                <a:srgbClr val="FFFF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1FC71403-228D-4B0D-A783-7A313A4ABA5B}"/>
              </a:ext>
            </a:extLst>
          </p:cNvPr>
          <p:cNvCxnSpPr>
            <a:cxnSpLocks/>
          </p:cNvCxnSpPr>
          <p:nvPr/>
        </p:nvCxnSpPr>
        <p:spPr>
          <a:xfrm>
            <a:off x="7626763" y="4173293"/>
            <a:ext cx="0" cy="452009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CA90936A-0DB6-4AA3-B839-1A9BEBCE1E01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1646312" y="2103770"/>
            <a:ext cx="10822" cy="1013196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xmlns="" id="{617EB930-E5DE-485F-82B3-C806EC7001FB}"/>
              </a:ext>
            </a:extLst>
          </p:cNvPr>
          <p:cNvCxnSpPr/>
          <p:nvPr/>
        </p:nvCxnSpPr>
        <p:spPr>
          <a:xfrm>
            <a:off x="6668298" y="1917446"/>
            <a:ext cx="546953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ECAB58EA-EB47-4372-836C-D11B2AD7CBEF}"/>
              </a:ext>
            </a:extLst>
          </p:cNvPr>
          <p:cNvCxnSpPr>
            <a:cxnSpLocks/>
          </p:cNvCxnSpPr>
          <p:nvPr/>
        </p:nvCxnSpPr>
        <p:spPr>
          <a:xfrm flipH="1">
            <a:off x="3360631" y="642938"/>
            <a:ext cx="7691" cy="4973310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3D1D5DAE-E19A-40B5-9AF7-69BC449E5C0A}"/>
              </a:ext>
            </a:extLst>
          </p:cNvPr>
          <p:cNvCxnSpPr>
            <a:cxnSpLocks/>
          </p:cNvCxnSpPr>
          <p:nvPr/>
        </p:nvCxnSpPr>
        <p:spPr>
          <a:xfrm>
            <a:off x="6856504" y="671680"/>
            <a:ext cx="31294" cy="5463156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F4619D-7D24-4654-B48E-93386F25B17D}"/>
              </a:ext>
            </a:extLst>
          </p:cNvPr>
          <p:cNvSpPr txBox="1"/>
          <p:nvPr/>
        </p:nvSpPr>
        <p:spPr>
          <a:xfrm>
            <a:off x="1173867" y="2376827"/>
            <a:ext cx="378342" cy="44441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288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485C365-8CAC-40C7-8016-03B8D92C3BA5}"/>
              </a:ext>
            </a:extLst>
          </p:cNvPr>
          <p:cNvSpPr txBox="1"/>
          <p:nvPr/>
        </p:nvSpPr>
        <p:spPr>
          <a:xfrm>
            <a:off x="4993994" y="5484657"/>
            <a:ext cx="363550" cy="44441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288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ED457D3-A8AA-48BF-878C-489AD5AFB74D}"/>
              </a:ext>
            </a:extLst>
          </p:cNvPr>
          <p:cNvSpPr txBox="1"/>
          <p:nvPr/>
        </p:nvSpPr>
        <p:spPr>
          <a:xfrm>
            <a:off x="6708875" y="1355884"/>
            <a:ext cx="357846" cy="44441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288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Explosion: 8 Points 2">
            <a:extLst>
              <a:ext uri="{FF2B5EF4-FFF2-40B4-BE49-F238E27FC236}">
                <a16:creationId xmlns:a16="http://schemas.microsoft.com/office/drawing/2014/main" xmlns="" id="{98B5E2B0-CCE7-43BB-97D1-0177433508B4}"/>
              </a:ext>
            </a:extLst>
          </p:cNvPr>
          <p:cNvSpPr/>
          <p:nvPr/>
        </p:nvSpPr>
        <p:spPr>
          <a:xfrm>
            <a:off x="5928832" y="874847"/>
            <a:ext cx="398413" cy="481037"/>
          </a:xfrm>
          <a:prstGeom prst="irregularSeal1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88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7F17BA6-287C-4ED1-9FDC-2BC9EF878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716" y="4782580"/>
            <a:ext cx="422693" cy="5085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F56825E-C94B-4817-BC4E-3E9AB169C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71" y="5397231"/>
            <a:ext cx="422693" cy="50855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2FCC376-F82A-4DC2-9AFE-5C7EB939EDAB}"/>
              </a:ext>
            </a:extLst>
          </p:cNvPr>
          <p:cNvSpPr txBox="1"/>
          <p:nvPr/>
        </p:nvSpPr>
        <p:spPr>
          <a:xfrm>
            <a:off x="8365728" y="3491536"/>
            <a:ext cx="1482165" cy="89255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ไม่ยืนยันสิทธิ์</a:t>
            </a:r>
          </a:p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(ยังไปต่อได้)</a:t>
            </a:r>
            <a:endParaRPr lang="en-US" sz="2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2EDDC926-95A5-4DC9-AF37-B8BE9ABA918B}"/>
              </a:ext>
            </a:extLst>
          </p:cNvPr>
          <p:cNvCxnSpPr>
            <a:cxnSpLocks/>
          </p:cNvCxnSpPr>
          <p:nvPr/>
        </p:nvCxnSpPr>
        <p:spPr>
          <a:xfrm>
            <a:off x="8931442" y="3181568"/>
            <a:ext cx="0" cy="309968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2C310F0-B9DB-4416-9094-9B3BF400450F}"/>
              </a:ext>
            </a:extLst>
          </p:cNvPr>
          <p:cNvSpPr txBox="1"/>
          <p:nvPr/>
        </p:nvSpPr>
        <p:spPr>
          <a:xfrm>
            <a:off x="7878764" y="5638875"/>
            <a:ext cx="2059099" cy="55906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th-TH" sz="3033" b="1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ตัวอย่างแบบที่</a:t>
            </a:r>
            <a:r>
              <a:rPr lang="en-US" sz="3033" b="1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661457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133C09DF-C709-49D2-8691-54B36F7CBEA5}"/>
              </a:ext>
            </a:extLst>
          </p:cNvPr>
          <p:cNvCxnSpPr/>
          <p:nvPr/>
        </p:nvCxnSpPr>
        <p:spPr>
          <a:xfrm>
            <a:off x="1451290" y="6003286"/>
            <a:ext cx="34607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E1EC190-1ED3-4E27-9A8A-6ED93A9F3169}"/>
              </a:ext>
            </a:extLst>
          </p:cNvPr>
          <p:cNvSpPr txBox="1"/>
          <p:nvPr/>
        </p:nvSpPr>
        <p:spPr>
          <a:xfrm>
            <a:off x="565012" y="811108"/>
            <a:ext cx="2184243" cy="129266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สมัครและเข้ารับการคัดเลือก รอบที่ </a:t>
            </a:r>
            <a:r>
              <a:rPr lang="en-US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endParaRPr lang="th-TH" sz="2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สาขาวิชา </a:t>
            </a:r>
            <a:r>
              <a:rPr lang="en-US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52659F2-C2C1-4892-BE23-B40A8438EAC0}"/>
              </a:ext>
            </a:extLst>
          </p:cNvPr>
          <p:cNvSpPr txBox="1"/>
          <p:nvPr/>
        </p:nvSpPr>
        <p:spPr>
          <a:xfrm>
            <a:off x="554190" y="3116966"/>
            <a:ext cx="2184243" cy="49244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ได้รับการคัดเลือก</a:t>
            </a:r>
            <a:endParaRPr lang="en-US" sz="2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8435CE5-1415-40B1-AE09-5DDC13A66D8F}"/>
              </a:ext>
            </a:extLst>
          </p:cNvPr>
          <p:cNvSpPr txBox="1"/>
          <p:nvPr/>
        </p:nvSpPr>
        <p:spPr>
          <a:xfrm>
            <a:off x="145359" y="4209087"/>
            <a:ext cx="1326147" cy="49244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ยืนยันสิทธิ์</a:t>
            </a:r>
            <a:endParaRPr lang="en-US" sz="2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C97F3FB-9566-45D1-9907-6AC06B41FED7}"/>
              </a:ext>
            </a:extLst>
          </p:cNvPr>
          <p:cNvSpPr txBox="1"/>
          <p:nvPr/>
        </p:nvSpPr>
        <p:spPr>
          <a:xfrm>
            <a:off x="1754645" y="4209087"/>
            <a:ext cx="1482165" cy="49244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ไม่ยืนยันสิทธิ์</a:t>
            </a:r>
            <a:endParaRPr lang="en-US" sz="2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E8DEBC0-F71E-479D-9FBE-5571E9B9C49C}"/>
              </a:ext>
            </a:extLst>
          </p:cNvPr>
          <p:cNvSpPr txBox="1"/>
          <p:nvPr/>
        </p:nvSpPr>
        <p:spPr>
          <a:xfrm>
            <a:off x="129317" y="5234588"/>
            <a:ext cx="1326147" cy="89255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ได้เรียนในสาขาวิชา </a:t>
            </a:r>
            <a:r>
              <a:rPr lang="en-US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5CA28F0-1D90-43A0-ACFD-92D5D1669A83}"/>
              </a:ext>
            </a:extLst>
          </p:cNvPr>
          <p:cNvCxnSpPr/>
          <p:nvPr/>
        </p:nvCxnSpPr>
        <p:spPr>
          <a:xfrm>
            <a:off x="827220" y="3897052"/>
            <a:ext cx="1638182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F0B58350-2494-4F21-A7EB-D28B5C048033}"/>
              </a:ext>
            </a:extLst>
          </p:cNvPr>
          <p:cNvCxnSpPr>
            <a:cxnSpLocks/>
          </p:cNvCxnSpPr>
          <p:nvPr/>
        </p:nvCxnSpPr>
        <p:spPr>
          <a:xfrm>
            <a:off x="1598627" y="3585017"/>
            <a:ext cx="0" cy="31203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FC2F06F8-A9F8-4A70-9BD6-EF2B76E462AE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792390" y="4782580"/>
            <a:ext cx="1" cy="452008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29D485F3-032D-4E30-8CC5-DB489F74BA44}"/>
              </a:ext>
            </a:extLst>
          </p:cNvPr>
          <p:cNvCxnSpPr>
            <a:cxnSpLocks/>
          </p:cNvCxnSpPr>
          <p:nvPr/>
        </p:nvCxnSpPr>
        <p:spPr>
          <a:xfrm>
            <a:off x="827220" y="3897052"/>
            <a:ext cx="0" cy="312035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31A2F3F7-1EB7-4390-9FAD-C2522F1B9647}"/>
              </a:ext>
            </a:extLst>
          </p:cNvPr>
          <p:cNvCxnSpPr>
            <a:cxnSpLocks/>
          </p:cNvCxnSpPr>
          <p:nvPr/>
        </p:nvCxnSpPr>
        <p:spPr>
          <a:xfrm>
            <a:off x="2456723" y="3897052"/>
            <a:ext cx="0" cy="312035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9C0A2695-3819-4CF9-A5CF-5987B5B93E64}"/>
              </a:ext>
            </a:extLst>
          </p:cNvPr>
          <p:cNvCxnSpPr>
            <a:cxnSpLocks/>
          </p:cNvCxnSpPr>
          <p:nvPr/>
        </p:nvCxnSpPr>
        <p:spPr>
          <a:xfrm flipV="1">
            <a:off x="4906295" y="5312925"/>
            <a:ext cx="5714" cy="6771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723FFAF-F149-432B-A7E7-EDBA418932AB}"/>
              </a:ext>
            </a:extLst>
          </p:cNvPr>
          <p:cNvSpPr txBox="1"/>
          <p:nvPr/>
        </p:nvSpPr>
        <p:spPr>
          <a:xfrm>
            <a:off x="2164800" y="5616248"/>
            <a:ext cx="2059099" cy="49244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สละสิทธิ์ได้ครั้งเดียว</a:t>
            </a:r>
            <a:endParaRPr lang="en-US" sz="2600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FD71CA4-DE3D-4FC5-9996-5A6CC87ED4E7}"/>
              </a:ext>
            </a:extLst>
          </p:cNvPr>
          <p:cNvSpPr txBox="1"/>
          <p:nvPr/>
        </p:nvSpPr>
        <p:spPr>
          <a:xfrm>
            <a:off x="3814174" y="4018850"/>
            <a:ext cx="2184243" cy="129266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สมัครและเข้ารับการคัดเลือก รอบที่ </a:t>
            </a:r>
            <a:r>
              <a:rPr lang="en-US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endParaRPr lang="th-TH" sz="2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สาขาวิชา </a:t>
            </a:r>
            <a:r>
              <a:rPr lang="en-US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 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74AD56D8-4496-4AEB-91C0-DD59F68C0103}"/>
              </a:ext>
            </a:extLst>
          </p:cNvPr>
          <p:cNvCxnSpPr>
            <a:cxnSpLocks/>
          </p:cNvCxnSpPr>
          <p:nvPr/>
        </p:nvCxnSpPr>
        <p:spPr>
          <a:xfrm flipV="1">
            <a:off x="4906295" y="3662590"/>
            <a:ext cx="0" cy="3385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35252B4-BD4F-44FB-8B9E-C954236887B2}"/>
              </a:ext>
            </a:extLst>
          </p:cNvPr>
          <p:cNvSpPr txBox="1"/>
          <p:nvPr/>
        </p:nvSpPr>
        <p:spPr>
          <a:xfrm>
            <a:off x="3814174" y="3181568"/>
            <a:ext cx="2184243" cy="49244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ได้รับการคัดเลือก</a:t>
            </a:r>
            <a:endParaRPr lang="en-US" sz="2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8AA0BE1-12D3-4D2A-896A-EECC9EEEFD68}"/>
              </a:ext>
            </a:extLst>
          </p:cNvPr>
          <p:cNvSpPr txBox="1"/>
          <p:nvPr/>
        </p:nvSpPr>
        <p:spPr>
          <a:xfrm>
            <a:off x="3509840" y="2171359"/>
            <a:ext cx="1326147" cy="49244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ยืนยันสิทธิ์</a:t>
            </a:r>
            <a:endParaRPr lang="en-US" sz="2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78C943D-2CF1-434D-BC4C-7D2ECA62B6B1}"/>
              </a:ext>
            </a:extLst>
          </p:cNvPr>
          <p:cNvSpPr txBox="1"/>
          <p:nvPr/>
        </p:nvSpPr>
        <p:spPr>
          <a:xfrm>
            <a:off x="5186133" y="1755993"/>
            <a:ext cx="1482165" cy="89255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ไม่ยืนยันสิทธิ์</a:t>
            </a:r>
          </a:p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(ยังไปต่อได้)</a:t>
            </a:r>
            <a:endParaRPr lang="en-US" sz="2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8E93231E-7DBF-43C6-A1BB-F4BE360645E7}"/>
              </a:ext>
            </a:extLst>
          </p:cNvPr>
          <p:cNvCxnSpPr>
            <a:cxnSpLocks/>
          </p:cNvCxnSpPr>
          <p:nvPr/>
        </p:nvCxnSpPr>
        <p:spPr>
          <a:xfrm flipV="1">
            <a:off x="4172913" y="2656652"/>
            <a:ext cx="0" cy="52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E5D0F826-CF83-4F30-91B2-18CA2E214DF3}"/>
              </a:ext>
            </a:extLst>
          </p:cNvPr>
          <p:cNvCxnSpPr>
            <a:cxnSpLocks/>
          </p:cNvCxnSpPr>
          <p:nvPr/>
        </p:nvCxnSpPr>
        <p:spPr>
          <a:xfrm flipV="1">
            <a:off x="5655078" y="2656652"/>
            <a:ext cx="0" cy="5249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56FDE4B-BCB8-410A-9E62-B3D02E67C424}"/>
              </a:ext>
            </a:extLst>
          </p:cNvPr>
          <p:cNvSpPr txBox="1"/>
          <p:nvPr/>
        </p:nvSpPr>
        <p:spPr>
          <a:xfrm>
            <a:off x="125143" y="5292640"/>
            <a:ext cx="1326147" cy="89255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ได้เรียนในสาขาวิชา </a:t>
            </a:r>
            <a:r>
              <a:rPr lang="en-US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6CF8E815-19B4-4BE5-82B5-694EA9F667EF}"/>
              </a:ext>
            </a:extLst>
          </p:cNvPr>
          <p:cNvSpPr txBox="1"/>
          <p:nvPr/>
        </p:nvSpPr>
        <p:spPr>
          <a:xfrm>
            <a:off x="3509839" y="754740"/>
            <a:ext cx="2379248" cy="89255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ได้เรียนในสาขาวิชา </a:t>
            </a:r>
            <a:r>
              <a:rPr lang="en-US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</a:t>
            </a:r>
          </a:p>
          <a:p>
            <a:pPr algn="ctr"/>
            <a:r>
              <a:rPr lang="th-TH" sz="2600" b="1" dirty="0">
                <a:solidFill>
                  <a:srgbClr val="FFFF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(สละสิทธิ์อีกไม่ได้แล้ว)</a:t>
            </a:r>
            <a:endParaRPr lang="en-US" sz="2600" b="1" dirty="0">
              <a:solidFill>
                <a:srgbClr val="FFFF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CDB0C5F7-F360-4AB7-A660-E73FD4D09DE8}"/>
              </a:ext>
            </a:extLst>
          </p:cNvPr>
          <p:cNvCxnSpPr>
            <a:cxnSpLocks/>
          </p:cNvCxnSpPr>
          <p:nvPr/>
        </p:nvCxnSpPr>
        <p:spPr>
          <a:xfrm flipV="1">
            <a:off x="4172913" y="1654988"/>
            <a:ext cx="0" cy="52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D6800A6C-8C60-46B0-B956-9BF8F9AC9570}"/>
              </a:ext>
            </a:extLst>
          </p:cNvPr>
          <p:cNvSpPr txBox="1"/>
          <p:nvPr/>
        </p:nvSpPr>
        <p:spPr>
          <a:xfrm>
            <a:off x="7215251" y="937811"/>
            <a:ext cx="2184243" cy="129266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สมัครและเข้ารับการคัดเลือก รอบที่ </a:t>
            </a:r>
            <a:r>
              <a:rPr lang="en-US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endParaRPr lang="th-TH" sz="2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สาขาวิชา </a:t>
            </a:r>
            <a:r>
              <a:rPr lang="en-US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0027A338-5F89-4505-8B42-43EAFDE3F4AD}"/>
              </a:ext>
            </a:extLst>
          </p:cNvPr>
          <p:cNvSpPr txBox="1"/>
          <p:nvPr/>
        </p:nvSpPr>
        <p:spPr>
          <a:xfrm>
            <a:off x="7121841" y="2684709"/>
            <a:ext cx="2184243" cy="49244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ได้รับการคัดเลือก</a:t>
            </a:r>
            <a:endParaRPr lang="en-US" sz="2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A9AE015-34E4-47F9-8F85-DCF96C4BA413}"/>
              </a:ext>
            </a:extLst>
          </p:cNvPr>
          <p:cNvSpPr txBox="1"/>
          <p:nvPr/>
        </p:nvSpPr>
        <p:spPr>
          <a:xfrm>
            <a:off x="7659481" y="3644402"/>
            <a:ext cx="1326147" cy="49244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ยืนยันสิทธิ์</a:t>
            </a:r>
            <a:endParaRPr lang="en-US" sz="2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BA3FBFC9-8DC7-4F48-AE25-CF6227D0418E}"/>
              </a:ext>
            </a:extLst>
          </p:cNvPr>
          <p:cNvCxnSpPr>
            <a:cxnSpLocks/>
          </p:cNvCxnSpPr>
          <p:nvPr/>
        </p:nvCxnSpPr>
        <p:spPr>
          <a:xfrm>
            <a:off x="8213962" y="2238168"/>
            <a:ext cx="0" cy="452009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C31FEBA3-8D35-4CC1-A7B6-481AE414B288}"/>
              </a:ext>
            </a:extLst>
          </p:cNvPr>
          <p:cNvCxnSpPr>
            <a:cxnSpLocks/>
          </p:cNvCxnSpPr>
          <p:nvPr/>
        </p:nvCxnSpPr>
        <p:spPr>
          <a:xfrm>
            <a:off x="8213962" y="3202996"/>
            <a:ext cx="0" cy="452009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6AD7157D-36D4-432C-91DD-409D7ED617F1}"/>
              </a:ext>
            </a:extLst>
          </p:cNvPr>
          <p:cNvSpPr txBox="1"/>
          <p:nvPr/>
        </p:nvSpPr>
        <p:spPr>
          <a:xfrm>
            <a:off x="7638495" y="4581107"/>
            <a:ext cx="1412530" cy="89255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ได้เรียนใน</a:t>
            </a:r>
            <a:endParaRPr lang="en-US" sz="2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สาขาวิชา </a:t>
            </a:r>
            <a:r>
              <a:rPr lang="en-US" sz="2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1FC71403-228D-4B0D-A783-7A313A4ABA5B}"/>
              </a:ext>
            </a:extLst>
          </p:cNvPr>
          <p:cNvCxnSpPr>
            <a:cxnSpLocks/>
          </p:cNvCxnSpPr>
          <p:nvPr/>
        </p:nvCxnSpPr>
        <p:spPr>
          <a:xfrm>
            <a:off x="8213962" y="4144539"/>
            <a:ext cx="0" cy="452009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CA90936A-0DB6-4AA3-B839-1A9BEBCE1E01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1646312" y="2103770"/>
            <a:ext cx="10822" cy="1013196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xmlns="" id="{617EB930-E5DE-485F-82B3-C806EC7001FB}"/>
              </a:ext>
            </a:extLst>
          </p:cNvPr>
          <p:cNvCxnSpPr/>
          <p:nvPr/>
        </p:nvCxnSpPr>
        <p:spPr>
          <a:xfrm>
            <a:off x="6668298" y="1917446"/>
            <a:ext cx="546953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ECAB58EA-EB47-4372-836C-D11B2AD7CBEF}"/>
              </a:ext>
            </a:extLst>
          </p:cNvPr>
          <p:cNvCxnSpPr>
            <a:cxnSpLocks/>
          </p:cNvCxnSpPr>
          <p:nvPr/>
        </p:nvCxnSpPr>
        <p:spPr>
          <a:xfrm flipH="1">
            <a:off x="3360631" y="642938"/>
            <a:ext cx="7691" cy="4973310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3D1D5DAE-E19A-40B5-9AF7-69BC449E5C0A}"/>
              </a:ext>
            </a:extLst>
          </p:cNvPr>
          <p:cNvCxnSpPr>
            <a:cxnSpLocks/>
          </p:cNvCxnSpPr>
          <p:nvPr/>
        </p:nvCxnSpPr>
        <p:spPr>
          <a:xfrm>
            <a:off x="6856504" y="671680"/>
            <a:ext cx="31294" cy="5463156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F4619D-7D24-4654-B48E-93386F25B17D}"/>
              </a:ext>
            </a:extLst>
          </p:cNvPr>
          <p:cNvSpPr txBox="1"/>
          <p:nvPr/>
        </p:nvSpPr>
        <p:spPr>
          <a:xfrm>
            <a:off x="1173867" y="2376827"/>
            <a:ext cx="378342" cy="44441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288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485C365-8CAC-40C7-8016-03B8D92C3BA5}"/>
              </a:ext>
            </a:extLst>
          </p:cNvPr>
          <p:cNvSpPr txBox="1"/>
          <p:nvPr/>
        </p:nvSpPr>
        <p:spPr>
          <a:xfrm>
            <a:off x="4993994" y="5484657"/>
            <a:ext cx="363550" cy="44441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288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ED457D3-A8AA-48BF-878C-489AD5AFB74D}"/>
              </a:ext>
            </a:extLst>
          </p:cNvPr>
          <p:cNvSpPr txBox="1"/>
          <p:nvPr/>
        </p:nvSpPr>
        <p:spPr>
          <a:xfrm>
            <a:off x="6708875" y="1355884"/>
            <a:ext cx="357846" cy="44441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288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Explosion: 8 Points 2">
            <a:extLst>
              <a:ext uri="{FF2B5EF4-FFF2-40B4-BE49-F238E27FC236}">
                <a16:creationId xmlns:a16="http://schemas.microsoft.com/office/drawing/2014/main" xmlns="" id="{98B5E2B0-CCE7-43BB-97D1-0177433508B4}"/>
              </a:ext>
            </a:extLst>
          </p:cNvPr>
          <p:cNvSpPr/>
          <p:nvPr/>
        </p:nvSpPr>
        <p:spPr>
          <a:xfrm>
            <a:off x="5928832" y="874847"/>
            <a:ext cx="398413" cy="481037"/>
          </a:xfrm>
          <a:prstGeom prst="irregularSeal1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88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7F17BA6-287C-4ED1-9FDC-2BC9EF878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801" y="4754307"/>
            <a:ext cx="422693" cy="5085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F56825E-C94B-4817-BC4E-3E9AB169C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71" y="5397231"/>
            <a:ext cx="422693" cy="50855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EDF5054-A82E-4722-9948-14189FE1DF63}"/>
              </a:ext>
            </a:extLst>
          </p:cNvPr>
          <p:cNvSpPr txBox="1"/>
          <p:nvPr/>
        </p:nvSpPr>
        <p:spPr>
          <a:xfrm>
            <a:off x="7878764" y="5638875"/>
            <a:ext cx="2059099" cy="55906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th-TH" sz="3033" b="1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ตัวอย่างแบบที่</a:t>
            </a:r>
            <a:r>
              <a:rPr lang="en-US" sz="3033" b="1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828771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29EFAC73-EB4C-4455-9FFD-291FFF6930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2938546"/>
              </p:ext>
            </p:extLst>
          </p:nvPr>
        </p:nvGraphicFramePr>
        <p:xfrm>
          <a:off x="2170876" y="765544"/>
          <a:ext cx="7670485" cy="4524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6F0D7B3-19B2-4EBC-A4DE-7913808E13E6}"/>
              </a:ext>
            </a:extLst>
          </p:cNvPr>
          <p:cNvSpPr txBox="1"/>
          <p:nvPr/>
        </p:nvSpPr>
        <p:spPr>
          <a:xfrm>
            <a:off x="1442610" y="4287096"/>
            <a:ext cx="1248139" cy="444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88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69AC963-5A43-414C-8A84-89F2F870B1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4095" y="4287096"/>
            <a:ext cx="1039749" cy="1377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44AACAB-D76D-4914-AB86-599FDCE6A0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0793" y="1400775"/>
            <a:ext cx="1032920" cy="11831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D0BB15B-0BA3-4CDD-9E7A-3CAB17B562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63390" y="4267023"/>
            <a:ext cx="1066179" cy="13633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3B64F48-9AEC-4E39-A490-28C6AF4336E5}"/>
              </a:ext>
            </a:extLst>
          </p:cNvPr>
          <p:cNvSpPr txBox="1"/>
          <p:nvPr/>
        </p:nvSpPr>
        <p:spPr>
          <a:xfrm>
            <a:off x="8151355" y="1400775"/>
            <a:ext cx="148216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TCAS62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F42FCFF-D460-46E5-8555-1C64AC555985}"/>
              </a:ext>
            </a:extLst>
          </p:cNvPr>
          <p:cNvSpPr txBox="1"/>
          <p:nvPr/>
        </p:nvSpPr>
        <p:spPr>
          <a:xfrm>
            <a:off x="-39555" y="5666304"/>
            <a:ext cx="148216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TCAS61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E40F34-93BB-4C80-B498-B176112BD2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1931" y="1992357"/>
            <a:ext cx="1294812" cy="15969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EFE9959-98E5-4C5E-82BF-3FED3E186C56}"/>
              </a:ext>
            </a:extLst>
          </p:cNvPr>
          <p:cNvSpPr txBox="1"/>
          <p:nvPr/>
        </p:nvSpPr>
        <p:spPr>
          <a:xfrm>
            <a:off x="-50058" y="3688390"/>
            <a:ext cx="26528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ศ.ดร.</a:t>
            </a:r>
            <a:r>
              <a:rPr lang="th-TH" sz="2600" b="1" dirty="0" err="1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สุชัช</a:t>
            </a:r>
            <a:r>
              <a:rPr lang="th-TH" sz="26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วีร์ สุวรรณสวัสดิ์ </a:t>
            </a:r>
          </a:p>
          <a:p>
            <a:pPr algn="ctr"/>
            <a:r>
              <a:rPr lang="th-TH" sz="2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ประธาน </a:t>
            </a:r>
            <a:r>
              <a:rPr lang="th-TH" sz="26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ทป</a:t>
            </a:r>
            <a:r>
              <a:rPr lang="th-TH" sz="2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อ. </a:t>
            </a:r>
            <a:endParaRPr lang="en-US" sz="2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8066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C849CC-8CE2-4047-944D-BAA8457E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515" y="854714"/>
            <a:ext cx="6474719" cy="624069"/>
          </a:xfrm>
          <a:solidFill>
            <a:schemeClr val="accent2"/>
          </a:solidFill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การบริหารจัดการสิทธิ์ </a:t>
            </a:r>
            <a:r>
              <a:rPr lang="en-US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TCAS’62</a:t>
            </a:r>
            <a:r>
              <a:rPr lang="th-TH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ประกอบด้วย</a:t>
            </a:r>
            <a:endParaRPr lang="en-US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306B7D-77C8-4158-9AEC-D2D72699863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0489" y="1790818"/>
            <a:ext cx="9205023" cy="4212468"/>
          </a:xfrm>
        </p:spPr>
        <p:txBody>
          <a:bodyPr/>
          <a:lstStyle/>
          <a:p>
            <a:pPr marL="495285" indent="-495285">
              <a:buFont typeface="+mj-lt"/>
              <a:buAutoNum type="arabicPeriod"/>
            </a:pPr>
            <a:r>
              <a:rPr lang="th-TH" sz="3033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การยืนยันสิทธิ์ </a:t>
            </a:r>
            <a:r>
              <a:rPr lang="en-US" sz="3033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– </a:t>
            </a:r>
            <a:r>
              <a:rPr lang="th-TH" sz="3033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ผู้สมัครตอบ</a:t>
            </a:r>
            <a:r>
              <a:rPr lang="th-TH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รับที่จะเรียนในสาขาวิชาที่ผ่านการคัดเลือก</a:t>
            </a:r>
          </a:p>
          <a:p>
            <a:pPr marL="495285" indent="-495285">
              <a:buFont typeface="+mj-lt"/>
              <a:buAutoNum type="arabicPeriod"/>
            </a:pPr>
            <a:r>
              <a:rPr lang="th-TH" sz="3033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การไม่ยืนยันสิทธิ์ </a:t>
            </a:r>
            <a:r>
              <a:rPr lang="en-US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 </a:t>
            </a:r>
            <a:r>
              <a:rPr lang="th-TH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ผู้สมัครปฏิเสธที่จะเรียนในสาขาวิชาที่ผ่านการคัดเลือก</a:t>
            </a:r>
          </a:p>
          <a:p>
            <a:pPr marL="495285" indent="-495285">
              <a:buFont typeface="+mj-lt"/>
              <a:buAutoNum type="arabicPeriod"/>
            </a:pPr>
            <a:r>
              <a:rPr lang="th-TH" sz="3033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การสละสิทธิ์ </a:t>
            </a:r>
            <a:r>
              <a:rPr lang="en-US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– </a:t>
            </a:r>
            <a:r>
              <a:rPr lang="th-TH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ผู้สมัครสละสิทธิ์ที่ได้ยืนยันสิทธิ์ไปแล้ว ในระบบการบริหารสิทธิ์ ตามเวลาที่กำหนดในแต่ละรอบ ซึ่งทำได้เพียงครั้งเดียว</a:t>
            </a:r>
          </a:p>
          <a:p>
            <a:pPr marL="495285" indent="-495285">
              <a:buFont typeface="+mj-lt"/>
              <a:buAutoNum type="arabicPeriod"/>
            </a:pPr>
            <a:r>
              <a:rPr lang="th-TH" sz="3033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การคืนสิทธิ์ </a:t>
            </a:r>
            <a:r>
              <a:rPr lang="en-US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– </a:t>
            </a:r>
            <a:r>
              <a:rPr lang="th-TH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ผู้สมัครเข้ามาสละสิทธิ์ในระบบ </a:t>
            </a:r>
            <a:r>
              <a:rPr lang="th-TH" sz="3033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ทป</a:t>
            </a:r>
            <a:r>
              <a:rPr lang="th-TH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อ. จะคืนสิทธิ์ให้ผู้สมัครไปสมัครในรอบต่อไปได้</a:t>
            </a:r>
          </a:p>
          <a:p>
            <a:pPr marL="495285" indent="-495285">
              <a:buFont typeface="+mj-lt"/>
              <a:buAutoNum type="arabicPeriod"/>
            </a:pPr>
            <a:r>
              <a:rPr lang="th-TH" sz="3033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การตรวจสอบสถานะการใช้สิทธิ์ </a:t>
            </a:r>
            <a:r>
              <a:rPr lang="en-US" sz="3033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– </a:t>
            </a:r>
            <a:r>
              <a:rPr lang="th-TH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ทั้งผู้สมัครและมหาวิทยาลัย/สาขาวิชา เข้ามาตรวจสอบสิทธิ์ของผู้สมัครในระบบ</a:t>
            </a:r>
            <a:r>
              <a:rPr lang="en-US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sz="303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เพื่อป้องกันการใช้สิทธิ์ซ้ำซ้อน</a:t>
            </a:r>
            <a:endParaRPr lang="en-US" sz="3033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182183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90ADB06-F682-42A3-855C-A50B9B11A59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0489" y="1244758"/>
            <a:ext cx="8970997" cy="4368485"/>
          </a:xfrm>
        </p:spPr>
        <p:txBody>
          <a:bodyPr/>
          <a:lstStyle/>
          <a:p>
            <a:r>
              <a:rPr lang="th-TH" sz="4333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ข้อกำหนดที่ต้องระมัดระวังสำหรับผู้สมัคร</a:t>
            </a:r>
          </a:p>
          <a:p>
            <a:pPr marL="557195" indent="-557195">
              <a:buFont typeface="+mj-lt"/>
              <a:buAutoNum type="arabicPeriod"/>
            </a:pPr>
            <a:r>
              <a:rPr lang="th-TH" sz="3467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การเลือกแบบเรียงลำดับในรอบที่ </a:t>
            </a:r>
            <a:r>
              <a:rPr lang="en-US" sz="3467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 </a:t>
            </a:r>
            <a:r>
              <a:rPr lang="th-TH" sz="3467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US" sz="3467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 </a:t>
            </a:r>
            <a:r>
              <a:rPr lang="th-TH" sz="3467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และจ่ายเงินตามจำนวนอันดับที่เลือกสมัคร สามารถเพิ่มได้จนครบเต็มจำนวน และไปชำระเงินเพิ่มเติม</a:t>
            </a:r>
          </a:p>
          <a:p>
            <a:pPr marL="557195" indent="-557195">
              <a:buFont typeface="+mj-lt"/>
              <a:buAutoNum type="arabicPeriod"/>
            </a:pPr>
            <a:r>
              <a:rPr lang="th-TH" sz="3467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การสละสิทธิ์ต้องทำภายในเวลาที่กำหนดในแต่ละรอบ</a:t>
            </a:r>
          </a:p>
          <a:p>
            <a:pPr marL="557195" indent="-557195">
              <a:buFont typeface="+mj-lt"/>
              <a:buAutoNum type="arabicPeriod"/>
            </a:pPr>
            <a:r>
              <a:rPr lang="th-TH" sz="3467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การใช้สิทธิ์ซ้ำซ้อน จะทำให้การคัดเลือกครั้งใหม่เป็นโมฆะ ผู้สมัครที่ยืนยันสิทธิ์แล้ว แอบไปสมัครคัดเลือกอีก โดยไม่สละสิทธิ์ก่อน</a:t>
            </a:r>
          </a:p>
          <a:p>
            <a:endParaRPr lang="en-US" sz="4333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771241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90ADB06-F682-42A3-855C-A50B9B11A59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0489" y="1244758"/>
            <a:ext cx="8970997" cy="4368485"/>
          </a:xfrm>
        </p:spPr>
        <p:txBody>
          <a:bodyPr/>
          <a:lstStyle/>
          <a:p>
            <a:r>
              <a:rPr lang="th-TH" sz="4333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ข้อกำหนดที่ต้องระมัดระวังสำหรับมหาวิทยาลัย</a:t>
            </a:r>
          </a:p>
          <a:p>
            <a:pPr marL="557195" indent="-557195">
              <a:buFont typeface="+mj-lt"/>
              <a:buAutoNum type="arabicPeriod"/>
            </a:pPr>
            <a:r>
              <a:rPr lang="th-TH" sz="3467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ต้องไม่เก็บเงินค่าเล่าเรียน ค่ามัดจำ หรือค่าอื่นใด ยกเว้นค่าสมัครคัดเลือก ก่อนการยืนยันสิทธิ์</a:t>
            </a:r>
          </a:p>
          <a:p>
            <a:pPr marL="557195" indent="-557195">
              <a:buFont typeface="+mj-lt"/>
              <a:buAutoNum type="arabicPeriod"/>
            </a:pPr>
            <a:r>
              <a:rPr lang="th-TH" sz="3467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การตรวจสอบสถานะการใช้สิทธิ์ของผู้สมัคร เพื่อป้องกันการใช้สิทธิ์ซ้ำซ้อน</a:t>
            </a:r>
          </a:p>
          <a:p>
            <a:pPr marL="557195" indent="-557195">
              <a:buFont typeface="+mj-lt"/>
              <a:buAutoNum type="arabicPeriod"/>
            </a:pPr>
            <a:r>
              <a:rPr lang="th-TH" sz="3467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การประกาศผลการคัดเลือกในรอบที่ </a:t>
            </a:r>
            <a:r>
              <a:rPr lang="en-US" sz="3467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 </a:t>
            </a:r>
            <a:r>
              <a:rPr lang="th-TH" sz="3467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และรอบที่ </a:t>
            </a:r>
            <a:r>
              <a:rPr lang="en-US" sz="3467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 </a:t>
            </a:r>
            <a:r>
              <a:rPr lang="th-TH" sz="3467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พร้อมกับ </a:t>
            </a:r>
            <a:r>
              <a:rPr lang="th-TH" sz="3467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ทป</a:t>
            </a:r>
            <a:r>
              <a:rPr lang="th-TH" sz="3467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อ.</a:t>
            </a:r>
          </a:p>
          <a:p>
            <a:pPr marL="557195" indent="-557195">
              <a:buFont typeface="+mj-lt"/>
              <a:buAutoNum type="arabicPeriod"/>
            </a:pPr>
            <a:endParaRPr lang="th-TH" sz="3467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US" sz="4333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9090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87446B2-B99C-4509-A523-E3F3BEB16F56}"/>
              </a:ext>
            </a:extLst>
          </p:cNvPr>
          <p:cNvSpPr txBox="1"/>
          <p:nvPr/>
        </p:nvSpPr>
        <p:spPr>
          <a:xfrm>
            <a:off x="3080792" y="854714"/>
            <a:ext cx="4290477" cy="5924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5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ร่างปฏิทินการดำเนินงาน</a:t>
            </a:r>
            <a:r>
              <a:rPr lang="en-US" sz="325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TCAS62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B005EC6-C0C4-49EC-A6C7-5962C11CEA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" y="642938"/>
            <a:ext cx="9751083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758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7FA1B5A-7004-4040-A4E5-261FFE5DD9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91" y="642938"/>
            <a:ext cx="9177618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964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3D0D811-0F62-B649-8DD6-77CC08F2B669}"/>
              </a:ext>
            </a:extLst>
          </p:cNvPr>
          <p:cNvSpPr/>
          <p:nvPr/>
        </p:nvSpPr>
        <p:spPr>
          <a:xfrm>
            <a:off x="896549" y="3098653"/>
            <a:ext cx="7800867" cy="1959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033" b="1" dirty="0">
                <a:solidFill>
                  <a:schemeClr val="tx2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เรื่อง   </a:t>
            </a:r>
          </a:p>
          <a:p>
            <a:pPr algn="ctr"/>
            <a:r>
              <a:rPr lang="th-TH" sz="3033" b="1" dirty="0">
                <a:solidFill>
                  <a:schemeClr val="tx2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การคัดเลือกนักเรียนใน  </a:t>
            </a:r>
            <a:r>
              <a:rPr lang="en-US" sz="3033" b="1" dirty="0">
                <a:solidFill>
                  <a:schemeClr val="tx2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14</a:t>
            </a:r>
            <a:r>
              <a:rPr lang="th-TH" sz="3033" b="1" dirty="0">
                <a:solidFill>
                  <a:schemeClr val="tx2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 จังหวัดภาคใต้ </a:t>
            </a:r>
          </a:p>
          <a:p>
            <a:pPr algn="ctr"/>
            <a:r>
              <a:rPr lang="th-TH" sz="3033" b="1" dirty="0">
                <a:solidFill>
                  <a:schemeClr val="tx2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เข้าศึกษาในมหาวิทยาลัยสงขลานครินทร์</a:t>
            </a:r>
            <a:endParaRPr lang="en-US" sz="2600" dirty="0">
              <a:solidFill>
                <a:schemeClr val="tx2"/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ctr"/>
            <a:r>
              <a:rPr lang="th-TH" sz="3033" b="1" dirty="0">
                <a:solidFill>
                  <a:schemeClr val="tx2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โดยวิธีรับตรง (โควตาภูมิภาค)  ประจำปีการศึกษา  </a:t>
            </a:r>
            <a:r>
              <a:rPr lang="en-US" sz="3033" b="1" dirty="0">
                <a:solidFill>
                  <a:schemeClr val="tx2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2562 </a:t>
            </a:r>
            <a:r>
              <a:rPr lang="th-TH" sz="3033" b="1" dirty="0">
                <a:solidFill>
                  <a:schemeClr val="tx2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(</a:t>
            </a:r>
            <a:r>
              <a:rPr lang="en-US" sz="3033" b="1" dirty="0">
                <a:solidFill>
                  <a:schemeClr val="tx2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TCAS </a:t>
            </a:r>
            <a:r>
              <a:rPr lang="th-TH" sz="3033" b="1" dirty="0">
                <a:solidFill>
                  <a:schemeClr val="tx2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รอบที่ </a:t>
            </a:r>
            <a:r>
              <a:rPr lang="en-US" sz="3033" b="1" dirty="0">
                <a:solidFill>
                  <a:schemeClr val="tx2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2)</a:t>
            </a:r>
            <a:endParaRPr lang="en-US" sz="2600" dirty="0">
              <a:solidFill>
                <a:schemeClr val="tx2"/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B128F76-1649-4D44-80B8-317E5CACC219}"/>
              </a:ext>
            </a:extLst>
          </p:cNvPr>
          <p:cNvSpPr/>
          <p:nvPr/>
        </p:nvSpPr>
        <p:spPr>
          <a:xfrm>
            <a:off x="2637317" y="2492896"/>
            <a:ext cx="4046301" cy="5590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033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ประกาศมหาวิทยาลัยสงขลานครินทร์</a:t>
            </a:r>
            <a:endParaRPr lang="en-US" sz="1733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6D858D0-397E-A94B-94E3-0B2FA7E83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462" y="746330"/>
            <a:ext cx="1380014" cy="181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666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6E59D4A-FB0B-CF4F-848C-9833619E494F}"/>
              </a:ext>
            </a:extLst>
          </p:cNvPr>
          <p:cNvSpPr/>
          <p:nvPr/>
        </p:nvSpPr>
        <p:spPr>
          <a:xfrm>
            <a:off x="1039792" y="548680"/>
            <a:ext cx="764484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th-TH" sz="36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การแบ่งกลุ่มนักเรียนในการคัดเลือกโดยวิธีรับตรง</a:t>
            </a:r>
            <a:r>
              <a:rPr lang="en-US" sz="36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A27C42A-A9B6-2745-8508-7B6A3FDA7771}"/>
              </a:ext>
            </a:extLst>
          </p:cNvPr>
          <p:cNvSpPr/>
          <p:nvPr/>
        </p:nvSpPr>
        <p:spPr>
          <a:xfrm>
            <a:off x="848544" y="1340768"/>
            <a:ext cx="8208911" cy="476027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50"/>
              </a:spcBef>
            </a:pPr>
            <a:r>
              <a:rPr lang="th-TH" sz="28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แบ่งนักเรียนของแต่ละโรงเรียน ออกเป็น  กลุ่ม </a:t>
            </a:r>
            <a:r>
              <a:rPr lang="en-US" sz="28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1  </a:t>
            </a:r>
            <a:r>
              <a:rPr lang="th-TH" sz="28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และ  กลุ่ม </a:t>
            </a:r>
            <a:r>
              <a:rPr lang="en-US" sz="28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2  </a:t>
            </a:r>
          </a:p>
          <a:p>
            <a:pPr marL="194331" indent="-194331">
              <a:spcBef>
                <a:spcPts val="650"/>
              </a:spcBef>
              <a:buFont typeface="Symbol" pitchFamily="2" charset="2"/>
              <a:buChar char=""/>
              <a:tabLst>
                <a:tab pos="760125" algn="l"/>
              </a:tabLst>
            </a:pPr>
            <a:r>
              <a:rPr lang="th-TH" sz="28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กลุ่ม </a:t>
            </a:r>
            <a:r>
              <a:rPr lang="en-US" sz="28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1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รับจำนวน  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40%  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ของที่นั่งโควตารับตรง 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14 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จังหวัดภาคใต้(โควตาภูมิภาค)</a:t>
            </a:r>
          </a:p>
          <a:p>
            <a:pPr marL="770443">
              <a:spcBef>
                <a:spcPts val="650"/>
              </a:spcBef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ดัชนีเฉลี่ยสะสมในชั้นมัธยมศึกษาปีที่ 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4, 5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 ม.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6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เทอม 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1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อยู่ในลำดับที่สูงสุด 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10%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แรก 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ของจำนวนผู้สมัคร 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ของแต่ละโรงเรียน 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โดยไม่แยกสายการเรียน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หากปราก</a:t>
            </a:r>
            <a:r>
              <a:rPr lang="th-TH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ฎ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ว่าค่าดัชนีเฉลี่ยสะสมของลำดับที่สุดท้าย  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ตามเงื่อนไขที่กำหนดไว้ข้างต้น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 มีเท่ากันอยู่มากกว่าหนึ่งคน ให้ตัดสินด้วยค่าดัชนีเฉลี่ยประจำภาคการศึกษาที่หนึ่ง ของชั้น ม.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6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ของผู้สมัครนั้น ๆ   และเศษของจำนวนผู้สมัครในกลุ่มนี้จะเป็นเท่าใดก็ตาม  ให้ปัดเป็นหนึ่ง   </a:t>
            </a:r>
            <a:endParaRPr lang="en-US" sz="28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194331" indent="-194331">
              <a:spcBef>
                <a:spcPts val="650"/>
              </a:spcBef>
              <a:buFont typeface="Symbol" pitchFamily="2" charset="2"/>
              <a:buChar char=""/>
              <a:tabLst>
                <a:tab pos="742927" algn="l"/>
              </a:tabLst>
            </a:pPr>
            <a:r>
              <a:rPr lang="th-TH" sz="28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กลุ่ม </a:t>
            </a:r>
            <a:r>
              <a:rPr lang="en-US" sz="28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2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รับจำนวน  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60%  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ของที่นั่งโควตารับตรง 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14 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จังหวัดภาคใต้(โควตาภูมิภาค)</a:t>
            </a:r>
          </a:p>
          <a:p>
            <a:pPr>
              <a:spcBef>
                <a:spcPts val="650"/>
              </a:spcBef>
              <a:tabLst>
                <a:tab pos="742927" algn="l"/>
              </a:tabLst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เป็นนักเรียนผู้ไม่มีสิทธิ์จะอยู่ในกลุ่มที่ 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1 </a:t>
            </a:r>
            <a:endParaRPr lang="en-US" sz="28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212984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CF71670-2966-944F-93ED-3CF1157A4007}"/>
              </a:ext>
            </a:extLst>
          </p:cNvPr>
          <p:cNvSpPr/>
          <p:nvPr/>
        </p:nvSpPr>
        <p:spPr>
          <a:xfrm>
            <a:off x="920552" y="1340768"/>
            <a:ext cx="8064895" cy="455509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770443" indent="-770443">
              <a:spcAft>
                <a:spcPts val="325"/>
              </a:spcAft>
            </a:pP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r>
              <a:rPr lang="th-TH" sz="2800" b="1" u="sng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ครั้งที่ </a:t>
            </a:r>
            <a:r>
              <a:rPr lang="en-US" sz="2800" b="1" u="sng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1</a:t>
            </a:r>
            <a:r>
              <a:rPr lang="th-TH" sz="28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   </a:t>
            </a:r>
          </a:p>
          <a:p>
            <a:pPr marL="584711" indent="-196050">
              <a:spcAft>
                <a:spcPts val="325"/>
              </a:spcAft>
              <a:buFont typeface="Arial" panose="020B0604020202020204" pitchFamily="34" charset="0"/>
              <a:buChar char="•"/>
            </a:pP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เป็นการจัดลำดับที่โดยพิจารณาเฉพาะคณะ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/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สาขาวิชา ที่ได้เลือกไว้เป็นอันดับที่ 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1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เท่านั้น </a:t>
            </a:r>
          </a:p>
          <a:p>
            <a:pPr marL="584711" indent="-196050">
              <a:spcAft>
                <a:spcPts val="325"/>
              </a:spcAft>
              <a:buFont typeface="Arial" panose="020B0604020202020204" pitchFamily="34" charset="0"/>
              <a:buChar char="•"/>
            </a:pP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แข่งกันเองเฉพาะนักเรียนกลุ่ม 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1  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ด้วยกันเอง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(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ถ้าไม่ได้รับคัดเลือก 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"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สอบไม่ได้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"  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ก็จะนำรายชื่อไปสมทบกับผู้สมัครกลุ่ม 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2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)</a:t>
            </a:r>
          </a:p>
          <a:p>
            <a:pPr marL="584711" indent="-196050">
              <a:spcAft>
                <a:spcPts val="325"/>
              </a:spcAft>
              <a:buFont typeface="Arial" panose="020B0604020202020204" pitchFamily="34" charset="0"/>
              <a:buChar char="•"/>
            </a:pP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จะต้องมีคะแนนสอบข้อเขียน  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(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รวมทุกวิชาที่ต้องใช้สำหรับอันดับการเลือกแรก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)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th-TH" sz="2800" b="1" i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ไม่ต่ำกว่าร้อยละ </a:t>
            </a:r>
            <a:r>
              <a:rPr lang="en-US" sz="2800" b="1" i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30</a:t>
            </a:r>
            <a:r>
              <a:rPr lang="en-US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จึงจะมีสิทธิ์ได้รับการพิจารณาจัดลำดับที่ในครั้งนี้</a:t>
            </a:r>
            <a:endParaRPr lang="en-US" sz="28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r>
              <a:rPr lang="th-TH" sz="2800" b="1" u="sng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ครั้งที่ </a:t>
            </a:r>
            <a:r>
              <a:rPr lang="en-US" sz="2800" b="1" u="sng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2</a:t>
            </a:r>
            <a:r>
              <a:rPr lang="th-TH" sz="28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   </a:t>
            </a:r>
          </a:p>
          <a:p>
            <a:pPr marL="584711" indent="-196050">
              <a:buFont typeface="Arial" panose="020B0604020202020204" pitchFamily="34" charset="0"/>
              <a:buChar char="•"/>
            </a:pP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เป็นการจัดลำดับที่พร้อมกับผู้สมัครที่อยู่ในกลุ่ม 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2  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โดยจะพิจารณาอันดับการเลือกทุกอันดับใหม่หมด</a:t>
            </a:r>
            <a:endParaRPr lang="en-US" sz="28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A887C97-25FB-F14F-AE6E-9FC285C0B348}"/>
              </a:ext>
            </a:extLst>
          </p:cNvPr>
          <p:cNvSpPr/>
          <p:nvPr/>
        </p:nvSpPr>
        <p:spPr>
          <a:xfrm>
            <a:off x="920552" y="548680"/>
            <a:ext cx="806489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325"/>
              </a:spcAft>
            </a:pPr>
            <a:r>
              <a:rPr lang="th-TH" sz="36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สิทธิของนักเรียนกลุ่มที่ </a:t>
            </a:r>
            <a:r>
              <a:rPr lang="en-US" sz="36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1</a:t>
            </a:r>
            <a:r>
              <a:rPr lang="th-TH" sz="36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     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จะได้รับการจัดลำดับที่  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2  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ครั้ง </a:t>
            </a:r>
            <a:endParaRPr lang="en-US" sz="28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390173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3C7DFA9-8080-8C4C-972F-2B528EFDF426}"/>
              </a:ext>
            </a:extLst>
          </p:cNvPr>
          <p:cNvSpPr/>
          <p:nvPr/>
        </p:nvSpPr>
        <p:spPr>
          <a:xfrm>
            <a:off x="1052566" y="1762938"/>
            <a:ext cx="7860874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06400" indent="-260350">
              <a:buFont typeface="Arial" panose="020B0604020202020204" pitchFamily="34" charset="0"/>
              <a:buChar char="•"/>
            </a:pP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ใช้ผลคะแนนสอบข้อเขียนวิชาสามัญ 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9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วิชา ซึ่งจัดสอบโดย สถาบันทดสอบทางการศึกษาแห่งชาติ (องค์การมหาชน) หรือ </a:t>
            </a:r>
            <a:r>
              <a:rPr lang="th-TH" sz="2800" dirty="0" err="1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สท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ศ.   เป็นองค์ประกอบการพิจารณาคัดเลือก  </a:t>
            </a:r>
            <a:r>
              <a:rPr lang="th-TH" sz="2800" b="1" i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</a:p>
          <a:p>
            <a:pPr marL="388661" indent="-242484">
              <a:buFont typeface="Arial" panose="020B0604020202020204" pitchFamily="34" charset="0"/>
              <a:buChar char="•"/>
            </a:pPr>
            <a:r>
              <a:rPr lang="th-TH" sz="2800" b="1" i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ผู้สมัครต้องมีผลคะแนนครบทุกวิชาตามที่คณะ/สาขาวิชากำหนด และ</a:t>
            </a:r>
          </a:p>
          <a:p>
            <a:pPr marL="388661" indent="-242484">
              <a:buFont typeface="Arial" panose="020B0604020202020204" pitchFamily="34" charset="0"/>
              <a:buChar char="•"/>
            </a:pPr>
            <a:r>
              <a:rPr lang="th-TH" sz="2800" b="1" i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มีคะแนนขั้นต่ำในวิชาที่คณะ/สาขาวิชากำหนด  </a:t>
            </a:r>
          </a:p>
          <a:p>
            <a:pPr marL="388661" indent="-242484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C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หากไม่เป็นไปตามเงื่อนไข คะแนนของผู้สมัครจะไม่ถูกนำไปรวมคะแนน และจัดลำดับที่ </a:t>
            </a:r>
          </a:p>
          <a:p>
            <a:pPr marL="388661" indent="-242484">
              <a:buFont typeface="Arial" panose="020B0604020202020204" pitchFamily="34" charset="0"/>
              <a:buChar char="•"/>
            </a:pP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วิชาความถนัดทางวิชาชีพและวิชาการ (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PAT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) อาจนำมาใช้ประกอบการสัมภาษณ์ในแต่ละคณะหรือสาขาวิชา  </a:t>
            </a:r>
            <a:endParaRPr lang="en-US" sz="28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CAD0ABB-9730-F54F-978A-C1DE4B51AF1C}"/>
              </a:ext>
            </a:extLst>
          </p:cNvPr>
          <p:cNvSpPr/>
          <p:nvPr/>
        </p:nvSpPr>
        <p:spPr>
          <a:xfrm>
            <a:off x="1052566" y="970850"/>
            <a:ext cx="786087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32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องค์ประกอบ และ ค่าน้ำหนัก ที่ใช้พิจารณาคัดเลือก</a:t>
            </a:r>
            <a:endParaRPr lang="en-US" sz="32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934466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82CE5332-0804-FC4D-8ED0-83A7B4D96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574182"/>
              </p:ext>
            </p:extLst>
          </p:nvPr>
        </p:nvGraphicFramePr>
        <p:xfrm>
          <a:off x="1466336" y="1124744"/>
          <a:ext cx="6943047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2568">
                  <a:extLst>
                    <a:ext uri="{9D8B030D-6E8A-4147-A177-3AD203B41FA5}">
                      <a16:colId xmlns:a16="http://schemas.microsoft.com/office/drawing/2014/main" xmlns="" val="380065764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47383657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255883752"/>
                    </a:ext>
                  </a:extLst>
                </a:gridCol>
                <a:gridCol w="1368151">
                  <a:extLst>
                    <a:ext uri="{9D8B030D-6E8A-4147-A177-3AD203B41FA5}">
                      <a16:colId xmlns:a16="http://schemas.microsoft.com/office/drawing/2014/main" xmlns="" val="3000360082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รายวิชา</a:t>
                      </a:r>
                      <a:endParaRPr lang="en-US" sz="20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9060" marR="99060" marT="49530" marB="4953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ชุด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A  </a:t>
                      </a:r>
                      <a:endParaRPr lang="th-TH" sz="2000" b="1" dirty="0">
                        <a:solidFill>
                          <a:schemeClr val="bg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วิชาวิทยาศาสตร์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74295" marR="7429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ชุด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B </a:t>
                      </a:r>
                      <a:endParaRPr lang="th-TH" sz="2000" b="1" dirty="0">
                        <a:solidFill>
                          <a:schemeClr val="bg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วิชาศิลป์คำนวณ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74295" marR="7429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ชุด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C</a:t>
                      </a:r>
                      <a:endParaRPr lang="th-TH" sz="2000" b="1" dirty="0">
                        <a:solidFill>
                          <a:schemeClr val="bg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วิชาศิลป์ทั่วไป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74295" marR="74295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133695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  <a:tabLst>
                          <a:tab pos="457200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th-TH" sz="2800" b="1" dirty="0">
                          <a:solidFill>
                            <a:schemeClr val="tx2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09 ภาษาไทย</a:t>
                      </a:r>
                      <a:endParaRPr lang="en-US" sz="2800" b="1" dirty="0">
                        <a:solidFill>
                          <a:schemeClr val="tx2"/>
                        </a:solidFill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itchFamily="2" charset="2"/>
                        </a:rPr>
                        <a:t>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itchFamily="2" charset="2"/>
                        </a:rPr>
                        <a:t>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itchFamily="2" charset="2"/>
                        </a:rPr>
                        <a:t>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74295" marR="74295" marT="0" marB="0" anchor="ctr"/>
                </a:tc>
                <a:extLst>
                  <a:ext uri="{0D108BD9-81ED-4DB2-BD59-A6C34878D82A}">
                    <a16:rowId xmlns:a16="http://schemas.microsoft.com/office/drawing/2014/main" xmlns="" val="2283363483"/>
                  </a:ext>
                </a:extLst>
              </a:tr>
              <a:tr h="401743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  <a:tabLst>
                          <a:tab pos="457200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th-TH" sz="2800" b="1" dirty="0">
                          <a:solidFill>
                            <a:schemeClr val="tx2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19 สังคมศึกษา</a:t>
                      </a:r>
                      <a:endParaRPr lang="en-US" sz="2800" b="1" dirty="0">
                        <a:solidFill>
                          <a:schemeClr val="tx2"/>
                        </a:solidFill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itchFamily="2" charset="2"/>
                        </a:rPr>
                        <a:t>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itchFamily="2" charset="2"/>
                        </a:rPr>
                        <a:t>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itchFamily="2" charset="2"/>
                        </a:rPr>
                        <a:t>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74295" marR="74295" marT="0" marB="0" anchor="ctr"/>
                </a:tc>
                <a:extLst>
                  <a:ext uri="{0D108BD9-81ED-4DB2-BD59-A6C34878D82A}">
                    <a16:rowId xmlns:a16="http://schemas.microsoft.com/office/drawing/2014/main" xmlns="" val="1950593189"/>
                  </a:ext>
                </a:extLst>
              </a:tr>
              <a:tr h="401743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  <a:tabLst>
                          <a:tab pos="457200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th-TH" sz="2800" b="1" dirty="0">
                          <a:solidFill>
                            <a:schemeClr val="tx2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29 ภาษาอังกฤษ</a:t>
                      </a:r>
                      <a:endParaRPr lang="en-US" sz="2800" b="1" dirty="0">
                        <a:solidFill>
                          <a:schemeClr val="tx2"/>
                        </a:solidFill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itchFamily="2" charset="2"/>
                        </a:rPr>
                        <a:t>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itchFamily="2" charset="2"/>
                        </a:rPr>
                        <a:t>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itchFamily="2" charset="2"/>
                        </a:rPr>
                        <a:t>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74295" marR="74295" marT="0" marB="0" anchor="ctr"/>
                </a:tc>
                <a:extLst>
                  <a:ext uri="{0D108BD9-81ED-4DB2-BD59-A6C34878D82A}">
                    <a16:rowId xmlns:a16="http://schemas.microsoft.com/office/drawing/2014/main" xmlns="" val="2039116341"/>
                  </a:ext>
                </a:extLst>
              </a:tr>
              <a:tr h="401743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  <a:tabLst>
                          <a:tab pos="457200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th-TH" sz="2800" b="1" dirty="0">
                          <a:solidFill>
                            <a:schemeClr val="tx2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39 คณิตศาสตร์ 1 (วิทย์)</a:t>
                      </a:r>
                      <a:endParaRPr lang="en-US" sz="2800" b="1" dirty="0">
                        <a:solidFill>
                          <a:schemeClr val="tx2"/>
                        </a:solidFill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itchFamily="2" charset="2"/>
                        </a:rPr>
                        <a:t>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itchFamily="2" charset="2"/>
                        </a:rPr>
                        <a:t>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-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74295" marR="74295" marT="0" marB="0" anchor="ctr"/>
                </a:tc>
                <a:extLst>
                  <a:ext uri="{0D108BD9-81ED-4DB2-BD59-A6C34878D82A}">
                    <a16:rowId xmlns:a16="http://schemas.microsoft.com/office/drawing/2014/main" xmlns="" val="1338177199"/>
                  </a:ext>
                </a:extLst>
              </a:tr>
              <a:tr h="401743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  <a:tabLst>
                          <a:tab pos="457200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th-TH" sz="2800" b="1" dirty="0">
                          <a:solidFill>
                            <a:schemeClr val="tx2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49 ฟิสิกส์</a:t>
                      </a:r>
                      <a:endParaRPr lang="en-US" sz="2800" b="1" dirty="0">
                        <a:solidFill>
                          <a:schemeClr val="tx2"/>
                        </a:solidFill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itchFamily="2" charset="2"/>
                        </a:rPr>
                        <a:t>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-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-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74295" marR="74295" marT="0" marB="0" anchor="ctr"/>
                </a:tc>
                <a:extLst>
                  <a:ext uri="{0D108BD9-81ED-4DB2-BD59-A6C34878D82A}">
                    <a16:rowId xmlns:a16="http://schemas.microsoft.com/office/drawing/2014/main" xmlns="" val="2941406905"/>
                  </a:ext>
                </a:extLst>
              </a:tr>
              <a:tr h="401743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  <a:tabLst>
                          <a:tab pos="457200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th-TH" sz="2800" b="1" dirty="0">
                          <a:solidFill>
                            <a:schemeClr val="tx2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59 เคมี</a:t>
                      </a:r>
                      <a:endParaRPr lang="en-US" sz="2800" b="1" dirty="0">
                        <a:solidFill>
                          <a:schemeClr val="tx2"/>
                        </a:solidFill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itchFamily="2" charset="2"/>
                        </a:rPr>
                        <a:t>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-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-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74295" marR="74295" marT="0" marB="0" anchor="ctr"/>
                </a:tc>
                <a:extLst>
                  <a:ext uri="{0D108BD9-81ED-4DB2-BD59-A6C34878D82A}">
                    <a16:rowId xmlns:a16="http://schemas.microsoft.com/office/drawing/2014/main" xmlns="" val="627724662"/>
                  </a:ext>
                </a:extLst>
              </a:tr>
              <a:tr h="401743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  <a:tabLst>
                          <a:tab pos="457200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th-TH" sz="2800" b="1" dirty="0">
                          <a:solidFill>
                            <a:schemeClr val="tx2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69 ชีววิทยา</a:t>
                      </a:r>
                      <a:endParaRPr lang="en-US" sz="2800" b="1" dirty="0">
                        <a:solidFill>
                          <a:schemeClr val="tx2"/>
                        </a:solidFill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itchFamily="2" charset="2"/>
                        </a:rPr>
                        <a:t>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-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-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74295" marR="74295" marT="0" marB="0" anchor="ctr"/>
                </a:tc>
                <a:extLst>
                  <a:ext uri="{0D108BD9-81ED-4DB2-BD59-A6C34878D82A}">
                    <a16:rowId xmlns:a16="http://schemas.microsoft.com/office/drawing/2014/main" xmlns="" val="3879940843"/>
                  </a:ext>
                </a:extLst>
              </a:tr>
              <a:tr h="401743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  <a:tabLst>
                          <a:tab pos="457200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th-TH" sz="2800" b="1" dirty="0">
                          <a:solidFill>
                            <a:schemeClr val="tx2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89 คณิตศาสตร์ 2 (ศิลป์)</a:t>
                      </a:r>
                      <a:endParaRPr lang="en-US" sz="2800" b="1" dirty="0">
                        <a:solidFill>
                          <a:schemeClr val="tx2"/>
                        </a:solidFill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-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-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itchFamily="2" charset="2"/>
                        </a:rPr>
                        <a:t>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74295" marR="74295" marT="0" marB="0" anchor="ctr"/>
                </a:tc>
                <a:extLst>
                  <a:ext uri="{0D108BD9-81ED-4DB2-BD59-A6C34878D82A}">
                    <a16:rowId xmlns:a16="http://schemas.microsoft.com/office/drawing/2014/main" xmlns="" val="2244500858"/>
                  </a:ext>
                </a:extLst>
              </a:tr>
              <a:tr h="401743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  <a:tabLst>
                          <a:tab pos="457200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th-TH" sz="2800" b="1" dirty="0">
                          <a:solidFill>
                            <a:schemeClr val="tx2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99 วิทยาศาสตร์</a:t>
                      </a:r>
                      <a:endParaRPr lang="en-US" sz="2800" b="1" dirty="0">
                        <a:solidFill>
                          <a:schemeClr val="tx2"/>
                        </a:solidFill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-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itchFamily="2" charset="2"/>
                        </a:rPr>
                        <a:t>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itchFamily="2" charset="2"/>
                        </a:rPr>
                        <a:t>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74295" marR="74295" marT="0" marB="0" anchor="ctr"/>
                </a:tc>
                <a:extLst>
                  <a:ext uri="{0D108BD9-81ED-4DB2-BD59-A6C34878D82A}">
                    <a16:rowId xmlns:a16="http://schemas.microsoft.com/office/drawing/2014/main" xmlns="" val="1245955609"/>
                  </a:ext>
                </a:extLst>
              </a:tr>
              <a:tr h="401743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  <a:tabLst>
                          <a:tab pos="457200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th-TH" sz="2800" b="1" dirty="0">
                          <a:solidFill>
                            <a:schemeClr val="tx2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คะแนนเต็ม</a:t>
                      </a:r>
                      <a:endParaRPr lang="en-US" sz="2800" b="1" dirty="0">
                        <a:solidFill>
                          <a:schemeClr val="tx2"/>
                        </a:solidFill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th-TH" sz="2400" b="1" dirty="0">
                          <a:solidFill>
                            <a:schemeClr val="tx2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700</a:t>
                      </a:r>
                      <a:endParaRPr lang="en-US" sz="2400" b="1" dirty="0">
                        <a:solidFill>
                          <a:schemeClr val="tx2"/>
                        </a:solidFill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th-TH" sz="2400" b="1" dirty="0">
                          <a:solidFill>
                            <a:schemeClr val="tx2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500</a:t>
                      </a:r>
                      <a:endParaRPr lang="en-US" sz="2400" b="1" dirty="0">
                        <a:solidFill>
                          <a:schemeClr val="tx2"/>
                        </a:solidFill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th-TH" sz="2400" b="1" dirty="0">
                          <a:solidFill>
                            <a:schemeClr val="tx2"/>
                          </a:solidFill>
                          <a:effectLst/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500</a:t>
                      </a:r>
                      <a:endParaRPr lang="en-US" sz="2400" b="1" dirty="0">
                        <a:solidFill>
                          <a:schemeClr val="tx2"/>
                        </a:solidFill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74295" marR="74295" marT="0" marB="0" anchor="ctr"/>
                </a:tc>
                <a:extLst>
                  <a:ext uri="{0D108BD9-81ED-4DB2-BD59-A6C34878D82A}">
                    <a16:rowId xmlns:a16="http://schemas.microsoft.com/office/drawing/2014/main" xmlns="" val="211977502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A05D5EC-ABEC-DF44-9C27-4C575489CDC7}"/>
              </a:ext>
            </a:extLst>
          </p:cNvPr>
          <p:cNvSpPr/>
          <p:nvPr/>
        </p:nvSpPr>
        <p:spPr>
          <a:xfrm>
            <a:off x="1451964" y="560293"/>
            <a:ext cx="6957420" cy="492443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th-TH" sz="2600" b="1" dirty="0">
                <a:solidFill>
                  <a:schemeClr val="bg1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ชุดวิชาที่ใช้คัดเลือก </a:t>
            </a:r>
            <a:endParaRPr lang="en-US" sz="260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5270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37D385-A566-4E43-8CDC-DF53BC827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480" y="986260"/>
            <a:ext cx="9517057" cy="499035"/>
          </a:xfrm>
        </p:spPr>
        <p:txBody>
          <a:bodyPr/>
          <a:lstStyle/>
          <a:p>
            <a:r>
              <a:rPr lang="th-TH" sz="3033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หลักสำคัญในการแก้ปัญหาและลดผลกระทบ</a:t>
            </a:r>
            <a:r>
              <a:rPr lang="th-TH" sz="3033" b="1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ที่เกิดขึ้น ใน</a:t>
            </a:r>
            <a:r>
              <a:rPr lang="th-TH" sz="3033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การพัฒนา </a:t>
            </a:r>
            <a:r>
              <a:rPr lang="en-US" sz="3033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TCAS’62</a:t>
            </a:r>
            <a:endParaRPr lang="th-TH" sz="3033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4E2C7EDC-71AD-4606-8E7F-41B943835F06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696053803"/>
              </p:ext>
            </p:extLst>
          </p:nvPr>
        </p:nvGraphicFramePr>
        <p:xfrm>
          <a:off x="350838" y="1712810"/>
          <a:ext cx="9204325" cy="4134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87427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5BCFBB3-617D-4F4A-BEF6-A0D30BC2E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1124744"/>
            <a:ext cx="8952744" cy="5572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E897F6-DAF5-8841-B706-56A06989C769}"/>
              </a:ext>
            </a:extLst>
          </p:cNvPr>
          <p:cNvSpPr txBox="1"/>
          <p:nvPr/>
        </p:nvSpPr>
        <p:spPr>
          <a:xfrm>
            <a:off x="488504" y="548680"/>
            <a:ext cx="89527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ตัวอย่างชุดวิชาที่กำหนดในแต่ละคณะ/หลักสูตร</a:t>
            </a:r>
            <a:endParaRPr lang="en-US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51826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63B6BDF-4AAE-C945-8B6A-6B4A72568A85}"/>
              </a:ext>
            </a:extLst>
          </p:cNvPr>
          <p:cNvSpPr/>
          <p:nvPr/>
        </p:nvSpPr>
        <p:spPr>
          <a:xfrm>
            <a:off x="895170" y="1700808"/>
            <a:ext cx="8090278" cy="35394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90538" indent="-311150">
              <a:buFont typeface="+mj-lt"/>
              <a:buAutoNum type="arabicParenR"/>
            </a:pP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เป็นบุคคลที่อยู่ในประเทศไทยโดยถูกต้องตาม</a:t>
            </a:r>
            <a:r>
              <a:rPr lang="th-TH" sz="2800" dirty="0" err="1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กฏหมาย</a:t>
            </a:r>
            <a:endParaRPr lang="en-US" sz="28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486687" indent="-292356">
              <a:buFont typeface="+mj-lt"/>
              <a:buAutoNum type="arabicParenR"/>
            </a:pP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เป็นนักเรียนที่กำลังศึกษาอยู่ในชั้นมัธยมศึกษาปีที่ 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6 (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สายสามัญ) หรือ กำลังศึกษาในระดับประกาศนียบัตรวิชาชีพ ชั้นปีที่ 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3 (</a:t>
            </a:r>
            <a:r>
              <a:rPr lang="th-TH" sz="2800" dirty="0" err="1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ปวช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.3) 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ในโรงเรียน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/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วิทยาลัย</a:t>
            </a:r>
            <a:r>
              <a:rPr lang="th-TH" sz="2800" dirty="0" err="1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ต่างๆ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ที่ </a:t>
            </a:r>
            <a:r>
              <a:rPr lang="th-TH" sz="2800" b="1" i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สังกัดอยู่ใน </a:t>
            </a:r>
            <a:r>
              <a:rPr lang="en-US" sz="2800" b="1" i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14 </a:t>
            </a:r>
            <a:r>
              <a:rPr lang="th-TH" sz="2800" b="1" i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จังหวัดภาคใต้</a:t>
            </a:r>
            <a:r>
              <a:rPr lang="en-US" sz="2800" b="1" i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 </a:t>
            </a:r>
          </a:p>
          <a:p>
            <a:pPr marL="486687" indent="-292356">
              <a:buFont typeface="+mj-lt"/>
              <a:buAutoNum type="arabicParenR"/>
            </a:pP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มีคุณสมบัติเฉพาะตามที่ คณะ 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/ 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สาขาวิชา </a:t>
            </a:r>
            <a:r>
              <a:rPr lang="th-TH" sz="2800" dirty="0" err="1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นั้นๆ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 ได้กำหนดไว้ (ดูรายละเอียดในข้อที่ </a:t>
            </a:r>
            <a:r>
              <a:rPr lang="en-US" sz="28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4 </a:t>
            </a:r>
            <a:r>
              <a:rPr lang="th-TH" sz="28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และ </a:t>
            </a:r>
            <a:r>
              <a:rPr lang="en-US" sz="28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5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)</a:t>
            </a:r>
            <a:endParaRPr lang="en-US" sz="28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486687" indent="-292356">
              <a:buFont typeface="+mj-lt"/>
              <a:buAutoNum type="arabicParenR"/>
            </a:pP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เป็นผู้ที่ผ่านการทดสอบความพร้อมทางการศึกษา ตามที่คณะ 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/ 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สาขาวิชา </a:t>
            </a:r>
            <a:r>
              <a:rPr lang="th-TH" sz="2800" dirty="0" err="1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นั้นๆ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 ได้กำหนดไว้ 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3999EA3-8055-FB4E-9C39-78C37B66C129}"/>
              </a:ext>
            </a:extLst>
          </p:cNvPr>
          <p:cNvSpPr/>
          <p:nvPr/>
        </p:nvSpPr>
        <p:spPr>
          <a:xfrm>
            <a:off x="895170" y="908720"/>
            <a:ext cx="3575018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tabLst>
                <a:tab pos="487718" algn="l"/>
              </a:tabLst>
            </a:pPr>
            <a:r>
              <a:rPr lang="th-TH" sz="36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คุณสมบัติทั่วไปของผู้สมัคร</a:t>
            </a:r>
            <a:endParaRPr lang="en-US" sz="36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422316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59C39B4-98E8-7A4B-8A03-03F31CA86E1F}"/>
              </a:ext>
            </a:extLst>
          </p:cNvPr>
          <p:cNvSpPr/>
          <p:nvPr/>
        </p:nvSpPr>
        <p:spPr>
          <a:xfrm>
            <a:off x="920552" y="1988840"/>
            <a:ext cx="8208912" cy="310854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th-TH" sz="28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คณะวิศวกรรมศาสตร์</a:t>
            </a:r>
            <a:endParaRPr lang="en-US" sz="28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486687" indent="-292356">
              <a:buFont typeface="+mj-lt"/>
              <a:buAutoNum type="arabicParenR"/>
            </a:pP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เป็นนักเรียนชั้นมัธยมศึกษาปีที่ 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6 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(ม.6) กลุ่มการเรียนวิทยาศาสตร์-คณิตศาสตร์  </a:t>
            </a:r>
            <a:endParaRPr lang="en-US" sz="28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486687" indent="-292356">
              <a:buFont typeface="+mj-lt"/>
              <a:buAutoNum type="arabicParenR"/>
            </a:pP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ต้องศึกษารายวิชาในหลักสูตรมัธยมศึกษาตอนปลาย (ม.6)  โดยมีจำนวนหน่วยกิต ดังนี้</a:t>
            </a:r>
            <a:endParaRPr lang="en-US" sz="28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916621" lvl="1" indent="-227006">
              <a:buFont typeface="Arial" panose="020B0604020202020204" pitchFamily="34" charset="0"/>
              <a:buChar char="•"/>
            </a:pP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กลุ่มสาระวิชาวิทยาศาสตร์   ไม่น้อยกว่า  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22  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หน่วยกิต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 (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ต้องมีเนื้อหาวิชาชีววิทยารวมอยู่ด้วย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)</a:t>
            </a:r>
            <a:endParaRPr lang="th-TH" sz="28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916621" lvl="1" indent="-227006">
              <a:buFont typeface="Arial" panose="020B0604020202020204" pitchFamily="34" charset="0"/>
              <a:buChar char="•"/>
            </a:pP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กลุ่มสาระวิชาคณิตศาสตร์ 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 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ไม่น้อยกว่า  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12 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หน่วยกิต</a:t>
            </a:r>
            <a:endParaRPr lang="en-US" sz="28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558BEC9-7094-1B49-9E4D-09F76B063E9C}"/>
              </a:ext>
            </a:extLst>
          </p:cNvPr>
          <p:cNvSpPr/>
          <p:nvPr/>
        </p:nvSpPr>
        <p:spPr>
          <a:xfrm>
            <a:off x="920552" y="1124744"/>
            <a:ext cx="717679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32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คุณสมบัติเฉพาะ และ ความพร้อมทางการศึกษาของผู้สมัคร</a:t>
            </a:r>
            <a:endParaRPr lang="en-US" sz="32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42138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3D0CE1E-457F-4040-8FFD-5EDC9BD6CBAC}"/>
              </a:ext>
            </a:extLst>
          </p:cNvPr>
          <p:cNvSpPr/>
          <p:nvPr/>
        </p:nvSpPr>
        <p:spPr>
          <a:xfrm>
            <a:off x="920552" y="476672"/>
            <a:ext cx="814627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32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คุณสมบัติเฉพาะ และ ความพร้อมทางการศึกษาของผู้สมัคร</a:t>
            </a:r>
            <a:endParaRPr lang="en-US" sz="32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E6DA368-87D0-E942-A577-44927779B013}"/>
              </a:ext>
            </a:extLst>
          </p:cNvPr>
          <p:cNvSpPr/>
          <p:nvPr/>
        </p:nvSpPr>
        <p:spPr>
          <a:xfrm>
            <a:off x="920552" y="1124744"/>
            <a:ext cx="8146274" cy="56938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487718" algn="l"/>
              </a:tabLst>
            </a:pPr>
            <a:r>
              <a:rPr lang="th-TH" sz="28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คณะแพทยศาสตร์ </a:t>
            </a:r>
            <a:endParaRPr lang="en-US" sz="28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486687" indent="-292356">
              <a:buFont typeface="+mj-lt"/>
              <a:buAutoNum type="arabicParenR"/>
              <a:tabLst>
                <a:tab pos="975092" algn="l"/>
                <a:tab pos="1267448" algn="l"/>
              </a:tabLst>
            </a:pP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เป็นนักเรียนชั้นมัธยมศึกษาปีที่ 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6 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(ม.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6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) กลุ่มการเรียนวิทยาศาสตร์-คณิตศาสตร์   </a:t>
            </a:r>
            <a:endParaRPr lang="en-US" sz="28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486687" indent="-292356">
              <a:buFont typeface="+mj-lt"/>
              <a:buAutoNum type="arabicParenR"/>
              <a:tabLst>
                <a:tab pos="975092" algn="l"/>
                <a:tab pos="1267448" algn="l"/>
              </a:tabLst>
            </a:pP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ต้องมีคุณสมบัติที่จะเข้ารับราชการได้หลังจากจบการศึกษาแล้ว</a:t>
            </a:r>
            <a:endParaRPr lang="en-US" sz="28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486687" indent="-292356">
              <a:buFont typeface="+mj-lt"/>
              <a:buAutoNum type="arabicParenR"/>
              <a:tabLst>
                <a:tab pos="975092" algn="l"/>
                <a:tab pos="1267448" algn="l"/>
              </a:tabLst>
            </a:pP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ต้องผ่านการทดสอบความพร้อมทางการศึกษา ในเรื่อง</a:t>
            </a:r>
            <a:r>
              <a:rPr lang="th-TH" sz="2800" dirty="0" err="1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ต่างๆ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ดังต่อไปนี้</a:t>
            </a:r>
            <a:endParaRPr lang="en-US" sz="28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999169" lvl="1" indent="-309553">
              <a:buFont typeface="Arial" panose="020B0604020202020204" pitchFamily="34" charset="0"/>
              <a:buChar char="•"/>
              <a:tabLst>
                <a:tab pos="975092" algn="l"/>
                <a:tab pos="1267448" algn="l"/>
              </a:tabLst>
            </a:pP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ความสามารถในการมองเห็น และแยกสี </a:t>
            </a:r>
          </a:p>
          <a:p>
            <a:pPr marL="999169" lvl="1" indent="-309553">
              <a:buFont typeface="Arial" panose="020B0604020202020204" pitchFamily="34" charset="0"/>
              <a:buChar char="•"/>
              <a:tabLst>
                <a:tab pos="975092" algn="l"/>
                <a:tab pos="1267448" algn="l"/>
              </a:tabLst>
            </a:pP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ความสามารถในการฟังเสียง และการทรงตัว</a:t>
            </a:r>
          </a:p>
          <a:p>
            <a:pPr marL="999169" lvl="1" indent="-309553">
              <a:buFont typeface="Arial" panose="020B0604020202020204" pitchFamily="34" charset="0"/>
              <a:buChar char="•"/>
              <a:tabLst>
                <a:tab pos="975092" algn="l"/>
                <a:tab pos="1267448" algn="l"/>
              </a:tabLst>
            </a:pP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ความสามารถในการใช้อวัยวะ มือ เท้า แขน ขา และกระดูกสันหลัง</a:t>
            </a:r>
          </a:p>
          <a:p>
            <a:pPr marL="999169" lvl="1" indent="-309553">
              <a:buFont typeface="Arial" panose="020B0604020202020204" pitchFamily="34" charset="0"/>
              <a:buChar char="•"/>
              <a:tabLst>
                <a:tab pos="975092" algn="l"/>
                <a:tab pos="1267448" algn="l"/>
              </a:tabLst>
            </a:pP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สภาพร่างกาย สภาพจิตและประสาท</a:t>
            </a:r>
          </a:p>
          <a:p>
            <a:pPr marL="999169" lvl="1" indent="-309553">
              <a:buFont typeface="Arial" panose="020B0604020202020204" pitchFamily="34" charset="0"/>
              <a:buChar char="•"/>
              <a:tabLst>
                <a:tab pos="975092" algn="l"/>
                <a:tab pos="1267448" algn="l"/>
              </a:tabLst>
            </a:pP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ความสมบูรณ์และความสามารถในการทำงานของอวัยวะภายใน</a:t>
            </a:r>
            <a:r>
              <a:rPr lang="th-TH" sz="2800" dirty="0" err="1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ต่างๆ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 อาทิ เช่น   ตับ  หัวใจ ไต  ปอด  สมอง  ต่อมไร้ท่อ  ฯลฯ</a:t>
            </a:r>
            <a:endParaRPr lang="en-US" sz="28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486687" indent="-292356">
              <a:buFont typeface="+mj-lt"/>
              <a:buAutoNum type="arabicParenR"/>
              <a:tabLst>
                <a:tab pos="975092" algn="l"/>
                <a:tab pos="1267448" algn="l"/>
              </a:tabLst>
            </a:pP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ก่อนเข้าศึกษาต้องสามารถทำสัญญาเข้ารับราชการได้ และต้องทำงานรับราชการเมื่อสำเร็จการศึกษาแล้วเป็นเวลาไม่น้อยกว่า 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3 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ปีติดต่อกัน ตามระเบียบและเงื่อนไขของรัฐบาลกับมหาวิทยาลัย</a:t>
            </a:r>
            <a:endParaRPr lang="en-US" sz="28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895234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406A912-F780-1A48-92D6-ED2F2B1EF953}"/>
              </a:ext>
            </a:extLst>
          </p:cNvPr>
          <p:cNvSpPr/>
          <p:nvPr/>
        </p:nvSpPr>
        <p:spPr>
          <a:xfrm>
            <a:off x="997690" y="332656"/>
            <a:ext cx="806826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32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คุณสมบัติเฉพาะ และ ความพร้อมทางการศึกษาของผู้สมัคร</a:t>
            </a:r>
            <a:endParaRPr lang="en-US" sz="32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FD92611-3DA7-0E48-96A8-C9CEFAEB2BA3}"/>
              </a:ext>
            </a:extLst>
          </p:cNvPr>
          <p:cNvSpPr/>
          <p:nvPr/>
        </p:nvSpPr>
        <p:spPr>
          <a:xfrm>
            <a:off x="997690" y="1052736"/>
            <a:ext cx="8068266" cy="53022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487718" algn="l"/>
                <a:tab pos="975436" algn="l"/>
                <a:tab pos="1267791" algn="l"/>
              </a:tabLst>
            </a:pPr>
            <a:r>
              <a:rPr lang="th-TH" sz="28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คณะพยาบาลศาสตร์ </a:t>
            </a:r>
            <a:endParaRPr lang="en-US" sz="28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486687" indent="-292356">
              <a:buFont typeface="+mj-lt"/>
              <a:buAutoNum type="arabicParenR"/>
              <a:tabLst>
                <a:tab pos="486687" algn="l"/>
                <a:tab pos="975092" algn="l"/>
                <a:tab pos="1267448" algn="l"/>
              </a:tabLst>
            </a:pP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เป็นนักเรียนชั้นมัธยมศึกษาปีที่ 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6 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(ม.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6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) กลุ่มการเรียนวิทยาศาสตร์-คณิตศาสตร์  </a:t>
            </a:r>
            <a:endParaRPr lang="en-US" sz="24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486687" indent="-292356" algn="thaiDist">
              <a:lnSpc>
                <a:spcPct val="99000"/>
              </a:lnSpc>
              <a:buFont typeface="+mj-lt"/>
              <a:buAutoNum type="arabicParenR"/>
              <a:tabLst>
                <a:tab pos="486687" algn="l"/>
                <a:tab pos="975092" algn="l"/>
                <a:tab pos="1267448" algn="l"/>
              </a:tabLst>
            </a:pPr>
            <a:r>
              <a:rPr lang="th-TH" sz="2400" dirty="0">
                <a:latin typeface="Angsana New" panose="02020603050405020304" pitchFamily="18" charset="-34"/>
                <a:ea typeface="Cordia New" panose="020B0304020202020204" pitchFamily="34" charset="-34"/>
                <a:cs typeface="Angsana New" panose="02020603050405020304" pitchFamily="18" charset="-34"/>
              </a:rPr>
              <a:t>สุขภาพสมบูรณ์แข็งแรง ไม่เป็นตาบอดสีทั้งสองข้างอย่างรุนแรง และไม่มีความบกพร่องทางการ </a:t>
            </a:r>
            <a:endParaRPr lang="en-US" sz="2400" dirty="0">
              <a:latin typeface="Angsana New" panose="02020603050405020304" pitchFamily="18" charset="-34"/>
              <a:ea typeface="Cordia New" panose="020B0304020202020204" pitchFamily="34" charset="-34"/>
              <a:cs typeface="Angsana New" panose="02020603050405020304" pitchFamily="18" charset="-34"/>
            </a:endParaRPr>
          </a:p>
          <a:p>
            <a:pPr marL="486687" indent="-292356" algn="thaiDist">
              <a:lnSpc>
                <a:spcPct val="99000"/>
              </a:lnSpc>
              <a:buFont typeface="+mj-lt"/>
              <a:buAutoNum type="arabicParenR"/>
              <a:tabLst>
                <a:tab pos="486687" algn="l"/>
                <a:tab pos="975092" algn="l"/>
                <a:tab pos="1267448" algn="l"/>
              </a:tabLst>
            </a:pPr>
            <a:r>
              <a:rPr lang="th-TH" sz="2400" dirty="0">
                <a:latin typeface="Angsana New" panose="02020603050405020304" pitchFamily="18" charset="-34"/>
                <a:ea typeface="Cordia New" panose="020B0304020202020204" pitchFamily="34" charset="-34"/>
                <a:cs typeface="Angsana New" panose="02020603050405020304" pitchFamily="18" charset="-34"/>
              </a:rPr>
              <a:t>ได้ยินแบบถาวรที่เป็นอุปสรรคต่อการศึกษาหรือฝึกปฏิบัติในวิชาชีพพยาบาล (มีใบรับรองแพทย์เป็นหลักฐาน) ยื่นก่อนเข้าสอบสัมภาษณ์ </a:t>
            </a:r>
            <a:endParaRPr lang="en-US" sz="2400" dirty="0">
              <a:latin typeface="Angsana New" panose="02020603050405020304" pitchFamily="18" charset="-34"/>
              <a:ea typeface="Cordia New" panose="020B0304020202020204" pitchFamily="34" charset="-34"/>
              <a:cs typeface="Angsana New" panose="02020603050405020304" pitchFamily="18" charset="-34"/>
            </a:endParaRPr>
          </a:p>
          <a:p>
            <a:pPr marL="486687" indent="-292356" algn="thaiDist">
              <a:lnSpc>
                <a:spcPct val="99000"/>
              </a:lnSpc>
              <a:buFont typeface="+mj-lt"/>
              <a:buAutoNum type="arabicParenR"/>
              <a:tabLst>
                <a:tab pos="486687" algn="l"/>
                <a:tab pos="975092" algn="l"/>
                <a:tab pos="1267448" algn="l"/>
              </a:tabLst>
            </a:pPr>
            <a:r>
              <a:rPr lang="th-TH" sz="2400" dirty="0">
                <a:latin typeface="Angsana New" panose="02020603050405020304" pitchFamily="18" charset="-34"/>
                <a:ea typeface="Cordia New" panose="020B0304020202020204" pitchFamily="34" charset="-34"/>
                <a:cs typeface="Angsana New" panose="02020603050405020304" pitchFamily="18" charset="-34"/>
              </a:rPr>
              <a:t>ผู้มีสิทธิ์เข้าศึกษา  ต้องเป็นผู้ที่ผ่านการสอบสัมภาษณ์และทดสอบความพร้อมทั้งด้านร่างกายและจิตใจ ต้องผ่านการทดสอบความพร้อมทางการศึกษา ในเรื่องต่าง ๆ  ดังต่อไปนี้ </a:t>
            </a:r>
            <a:endParaRPr lang="en-US" sz="2400" dirty="0">
              <a:latin typeface="Angsana New" panose="02020603050405020304" pitchFamily="18" charset="-34"/>
              <a:ea typeface="Cordia New" panose="020B0304020202020204" pitchFamily="34" charset="-34"/>
              <a:cs typeface="Angsana New" panose="02020603050405020304" pitchFamily="18" charset="-34"/>
            </a:endParaRPr>
          </a:p>
          <a:p>
            <a:pPr marL="999169" lvl="1" indent="-309553">
              <a:buFont typeface="Arial" panose="020B0604020202020204" pitchFamily="34" charset="0"/>
              <a:buChar char="•"/>
              <a:tabLst>
                <a:tab pos="486687" algn="l"/>
                <a:tab pos="975092" algn="l"/>
                <a:tab pos="1267448" algn="l"/>
              </a:tabLst>
            </a:pP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ความสามารถในการมองเห็น และแยกสี  </a:t>
            </a:r>
          </a:p>
          <a:p>
            <a:pPr marL="999169" lvl="1" indent="-309553">
              <a:buFont typeface="Arial" panose="020B0604020202020204" pitchFamily="34" charset="0"/>
              <a:buChar char="•"/>
              <a:tabLst>
                <a:tab pos="486687" algn="l"/>
                <a:tab pos="975092" algn="l"/>
                <a:tab pos="1267448" algn="l"/>
              </a:tabLst>
            </a:pP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ความสามารถในการฟังเสียง และการทรงตัว </a:t>
            </a:r>
          </a:p>
          <a:p>
            <a:pPr marL="999169" lvl="1" indent="-309553">
              <a:buFont typeface="Arial" panose="020B0604020202020204" pitchFamily="34" charset="0"/>
              <a:buChar char="•"/>
              <a:tabLst>
                <a:tab pos="486687" algn="l"/>
                <a:tab pos="975092" algn="l"/>
                <a:tab pos="1267448" algn="l"/>
              </a:tabLst>
            </a:pP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ความสามารถในการใช้อวัยวะ มือ เท้า แขน ขา และกระดูกสันหลัง </a:t>
            </a:r>
          </a:p>
          <a:p>
            <a:pPr marL="999169" lvl="1" indent="-309553">
              <a:buFont typeface="Arial" panose="020B0604020202020204" pitchFamily="34" charset="0"/>
              <a:buChar char="•"/>
              <a:tabLst>
                <a:tab pos="486687" algn="l"/>
                <a:tab pos="975092" algn="l"/>
                <a:tab pos="1267448" algn="l"/>
              </a:tabLst>
            </a:pP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สภาพร่างกาย สภาพจิตและประสาท</a:t>
            </a:r>
          </a:p>
          <a:p>
            <a:pPr marL="999169" lvl="1" indent="-309553">
              <a:buFont typeface="Arial" panose="020B0604020202020204" pitchFamily="34" charset="0"/>
              <a:buChar char="•"/>
              <a:tabLst>
                <a:tab pos="486687" algn="l"/>
                <a:tab pos="975092" algn="l"/>
                <a:tab pos="1267448" algn="l"/>
              </a:tabLst>
            </a:pP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ความสมบูรณ์และความสามารถในการทำงานของอวัยวะภายใน</a:t>
            </a:r>
            <a:r>
              <a:rPr lang="th-TH" sz="2400" dirty="0" err="1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ต่างๆ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 อาทิ  เช่น  ตับ  หัวใจ ไต  ปอด  สมอง  ต่อมไร้ท่อ  ฯลฯ</a:t>
            </a:r>
            <a:endParaRPr lang="en-US" sz="24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435293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406A912-F780-1A48-92D6-ED2F2B1EF953}"/>
              </a:ext>
            </a:extLst>
          </p:cNvPr>
          <p:cNvSpPr/>
          <p:nvPr/>
        </p:nvSpPr>
        <p:spPr>
          <a:xfrm>
            <a:off x="848545" y="404664"/>
            <a:ext cx="816090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32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คุณสมบัติเฉพาะ และ ความพร้อมทางการศึกษาของผู้สมัคร</a:t>
            </a:r>
            <a:endParaRPr lang="en-US" sz="32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FD92611-3DA7-0E48-96A8-C9CEFAEB2BA3}"/>
              </a:ext>
            </a:extLst>
          </p:cNvPr>
          <p:cNvSpPr/>
          <p:nvPr/>
        </p:nvSpPr>
        <p:spPr>
          <a:xfrm>
            <a:off x="848545" y="1124744"/>
            <a:ext cx="8160906" cy="56938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คณะเภสัชศาสตร์ 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86687" indent="-292356">
              <a:buFont typeface="+mj-lt"/>
              <a:buAutoNum type="arabicParenR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เป็นนักเรียนชั้นมัธยมศึกษาปีที่ 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6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(ม.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6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) กลุ่มการเรียนวิทยาศาสตร์-คณิตศาสตร์  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86687" indent="-292356">
              <a:buFont typeface="+mj-lt"/>
              <a:buAutoNum type="arabicParenR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ต้องมีคุณสมบัติที่จะเข้ารับราชการได้หลังจากจบการศึกษาแล้ว 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86687" indent="-292356">
              <a:buFont typeface="+mj-lt"/>
              <a:buAutoNum type="arabicParenR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ก่อนเข้าศึกษา ต้องสามารถทำสัญญาเข้ารับราชการได้ และต้องทำงานรับราชการเมื่อสำเร็จการศึกษาแล้วเป็นเวลาไม่น้อยกว่า 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2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ปีติดต่อกัน  ตามระเบียบและเงื่อนไขของรัฐบาลกับมหาวิทยาลัย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86687" indent="-292356">
              <a:buFont typeface="+mj-lt"/>
              <a:buAutoNum type="arabicParenR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ต้องผ่านการทดสอบความพร้อมทางการศึกษา ในเรื่องต่าง ๆ  ดังต่อไปนี้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770443" lvl="1" indent="-175413">
              <a:buFont typeface="Arial" panose="020B0604020202020204" pitchFamily="34" charset="0"/>
              <a:buChar char="•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ความสามารถในการมองเห็น และแยกสี</a:t>
            </a:r>
          </a:p>
          <a:p>
            <a:pPr marL="770443" lvl="1" indent="-175413">
              <a:buFont typeface="Arial" panose="020B0604020202020204" pitchFamily="34" charset="0"/>
              <a:buChar char="•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ความสามารถในการฟังเสียง และการทรงตัว</a:t>
            </a:r>
          </a:p>
          <a:p>
            <a:pPr marL="770443" lvl="1" indent="-175413">
              <a:buFont typeface="Arial" panose="020B0604020202020204" pitchFamily="34" charset="0"/>
              <a:buChar char="•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ความสามารถในการใช้อวัยวะ มือ เท้า แขน ขา และกระดูกสันหลัง</a:t>
            </a:r>
          </a:p>
          <a:p>
            <a:pPr marL="770443" lvl="1" indent="-175413">
              <a:buFont typeface="Arial" panose="020B0604020202020204" pitchFamily="34" charset="0"/>
              <a:buChar char="•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สภาพร่างกาย สภาพจิตและประสาท</a:t>
            </a:r>
          </a:p>
          <a:p>
            <a:pPr marL="770443" lvl="1" indent="-175413">
              <a:buFont typeface="Arial" panose="020B0604020202020204" pitchFamily="34" charset="0"/>
              <a:buChar char="•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ความสมบูรณ์และความสามารถในการทำงานของอวัยวะภายใน</a:t>
            </a:r>
            <a:r>
              <a:rPr lang="th-TH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ต่างๆ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 อาทิ เช่น  ตับ  หัวใจ ไต  ปอด  สมอง  ต่อมไร้ท่อ  ฯลฯ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24840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406A912-F780-1A48-92D6-ED2F2B1EF953}"/>
              </a:ext>
            </a:extLst>
          </p:cNvPr>
          <p:cNvSpPr/>
          <p:nvPr/>
        </p:nvSpPr>
        <p:spPr>
          <a:xfrm>
            <a:off x="1049645" y="332656"/>
            <a:ext cx="795688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32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คุณสมบัติเฉพาะ และ ความพร้อมทางการศึกษาของผู้สมัคร</a:t>
            </a:r>
            <a:endParaRPr lang="en-US" sz="32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FD92611-3DA7-0E48-96A8-C9CEFAEB2BA3}"/>
              </a:ext>
            </a:extLst>
          </p:cNvPr>
          <p:cNvSpPr/>
          <p:nvPr/>
        </p:nvSpPr>
        <p:spPr>
          <a:xfrm>
            <a:off x="1049645" y="836712"/>
            <a:ext cx="7878875" cy="57070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th-TH" sz="2167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คณะทันตแพทยศาสตร์</a:t>
            </a:r>
            <a:endParaRPr lang="en-US" sz="2167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388661" indent="-194331">
              <a:buFont typeface="+mj-lt"/>
              <a:buAutoNum type="arabicParenR"/>
            </a:pPr>
            <a:r>
              <a:rPr lang="th-TH" sz="2288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เป็นนักเรียนชั้นมัธยมศึกษาปีที่ </a:t>
            </a:r>
            <a:r>
              <a:rPr lang="en-US" sz="2288" dirty="0">
                <a:latin typeface="Angsana New" panose="02020603050405020304" pitchFamily="18" charset="-34"/>
                <a:cs typeface="Angsana New" panose="02020603050405020304" pitchFamily="18" charset="-34"/>
              </a:rPr>
              <a:t>6 </a:t>
            </a:r>
            <a:r>
              <a:rPr lang="th-TH" sz="2288" dirty="0">
                <a:latin typeface="Angsana New" panose="02020603050405020304" pitchFamily="18" charset="-34"/>
                <a:cs typeface="Angsana New" panose="02020603050405020304" pitchFamily="18" charset="-34"/>
              </a:rPr>
              <a:t> (ม.</a:t>
            </a:r>
            <a:r>
              <a:rPr lang="en-US" sz="2288" dirty="0">
                <a:latin typeface="Angsana New" panose="02020603050405020304" pitchFamily="18" charset="-34"/>
                <a:cs typeface="Angsana New" panose="02020603050405020304" pitchFamily="18" charset="-34"/>
              </a:rPr>
              <a:t>6</a:t>
            </a:r>
            <a:r>
              <a:rPr lang="th-TH" sz="2288" dirty="0">
                <a:latin typeface="Angsana New" panose="02020603050405020304" pitchFamily="18" charset="-34"/>
                <a:cs typeface="Angsana New" panose="02020603050405020304" pitchFamily="18" charset="-34"/>
              </a:rPr>
              <a:t>) กลุ่มการเรียนวิทยาศาสตร์-คณิตศาสตร์</a:t>
            </a:r>
          </a:p>
          <a:p>
            <a:pPr marL="388661" indent="-194331">
              <a:buFont typeface="+mj-lt"/>
              <a:buAutoNum type="arabicParenR"/>
            </a:pPr>
            <a:r>
              <a:rPr lang="th-TH" sz="2288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มีคุณสมบัติเฉพาะของผู้สมัครเข้าศึกษาหลักสูตรทัน</a:t>
            </a:r>
            <a:r>
              <a:rPr lang="th-TH" sz="2288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ต</a:t>
            </a:r>
            <a:r>
              <a:rPr lang="th-TH" sz="2288" dirty="0">
                <a:latin typeface="Angsana New" panose="02020603050405020304" pitchFamily="18" charset="-34"/>
                <a:cs typeface="Angsana New" panose="02020603050405020304" pitchFamily="18" charset="-34"/>
              </a:rPr>
              <a:t>แพ</a:t>
            </a:r>
            <a:r>
              <a:rPr lang="th-TH" sz="2288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ท</a:t>
            </a:r>
            <a:r>
              <a:rPr lang="th-TH" sz="2288" dirty="0">
                <a:latin typeface="Angsana New" panose="02020603050405020304" pitchFamily="18" charset="-34"/>
                <a:cs typeface="Angsana New" panose="02020603050405020304" pitchFamily="18" charset="-34"/>
              </a:rPr>
              <a:t>ยศ</a:t>
            </a:r>
            <a:r>
              <a:rPr lang="th-TH" sz="2288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า</a:t>
            </a:r>
            <a:r>
              <a:rPr lang="th-TH" sz="2288" dirty="0">
                <a:latin typeface="Angsana New" panose="02020603050405020304" pitchFamily="18" charset="-34"/>
                <a:cs typeface="Angsana New" panose="02020603050405020304" pitchFamily="18" charset="-34"/>
              </a:rPr>
              <a:t>สต</a:t>
            </a:r>
            <a:r>
              <a:rPr lang="th-TH" sz="2288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ร</a:t>
            </a:r>
            <a:r>
              <a:rPr lang="th-TH" sz="2288" dirty="0">
                <a:latin typeface="Angsana New" panose="02020603050405020304" pitchFamily="18" charset="-34"/>
                <a:cs typeface="Angsana New" panose="02020603050405020304" pitchFamily="18" charset="-34"/>
              </a:rPr>
              <a:t>บัณฑิต ตามประกาศคณะทันตแพทยศาสตร์ มหาวิทยาลัยสงขลานครินทร์ เรื่อง คุณสมบัติเฉพาะของผู้สมัครเข้าศึกษาหลักสูตรทัน</a:t>
            </a:r>
            <a:r>
              <a:rPr lang="th-TH" sz="2288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ต</a:t>
            </a:r>
            <a:r>
              <a:rPr lang="th-TH" sz="2288" dirty="0">
                <a:latin typeface="Angsana New" panose="02020603050405020304" pitchFamily="18" charset="-34"/>
                <a:cs typeface="Angsana New" panose="02020603050405020304" pitchFamily="18" charset="-34"/>
              </a:rPr>
              <a:t>แพ</a:t>
            </a:r>
            <a:r>
              <a:rPr lang="th-TH" sz="2288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ท</a:t>
            </a:r>
            <a:r>
              <a:rPr lang="th-TH" sz="2288" dirty="0">
                <a:latin typeface="Angsana New" panose="02020603050405020304" pitchFamily="18" charset="-34"/>
                <a:cs typeface="Angsana New" panose="02020603050405020304" pitchFamily="18" charset="-34"/>
              </a:rPr>
              <a:t>ยศ</a:t>
            </a:r>
            <a:r>
              <a:rPr lang="th-TH" sz="2288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า</a:t>
            </a:r>
            <a:r>
              <a:rPr lang="th-TH" sz="2288" dirty="0">
                <a:latin typeface="Angsana New" panose="02020603050405020304" pitchFamily="18" charset="-34"/>
                <a:cs typeface="Angsana New" panose="02020603050405020304" pitchFamily="18" charset="-34"/>
              </a:rPr>
              <a:t>สต</a:t>
            </a:r>
            <a:r>
              <a:rPr lang="th-TH" sz="2288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ร</a:t>
            </a:r>
            <a:r>
              <a:rPr lang="th-TH" sz="2288" dirty="0">
                <a:latin typeface="Angsana New" panose="02020603050405020304" pitchFamily="18" charset="-34"/>
                <a:cs typeface="Angsana New" panose="02020603050405020304" pitchFamily="18" charset="-34"/>
              </a:rPr>
              <a:t>บัณฑิต ประกาศ ณ วันที่ 2 ธันวาคม พ.ศ.2559 และประกาศคณะทันตแพทยศาสตร์ มหาวิทยาลัยสงขลานครินทร์ เรื่อง เพิ่มเติมคุณสมบัติเฉพาะของผู้สมัครเข้าศึกษาหลักสูตรทัน</a:t>
            </a:r>
            <a:r>
              <a:rPr lang="th-TH" sz="2288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ต</a:t>
            </a:r>
            <a:r>
              <a:rPr lang="th-TH" sz="2288" dirty="0">
                <a:latin typeface="Angsana New" panose="02020603050405020304" pitchFamily="18" charset="-34"/>
                <a:cs typeface="Angsana New" panose="02020603050405020304" pitchFamily="18" charset="-34"/>
              </a:rPr>
              <a:t>แพ</a:t>
            </a:r>
            <a:r>
              <a:rPr lang="th-TH" sz="2288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ท</a:t>
            </a:r>
            <a:r>
              <a:rPr lang="th-TH" sz="2288" dirty="0">
                <a:latin typeface="Angsana New" panose="02020603050405020304" pitchFamily="18" charset="-34"/>
                <a:cs typeface="Angsana New" panose="02020603050405020304" pitchFamily="18" charset="-34"/>
              </a:rPr>
              <a:t>ยศ</a:t>
            </a:r>
            <a:r>
              <a:rPr lang="th-TH" sz="2288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า</a:t>
            </a:r>
            <a:r>
              <a:rPr lang="th-TH" sz="2288" dirty="0">
                <a:latin typeface="Angsana New" panose="02020603050405020304" pitchFamily="18" charset="-34"/>
                <a:cs typeface="Angsana New" panose="02020603050405020304" pitchFamily="18" charset="-34"/>
              </a:rPr>
              <a:t>สต</a:t>
            </a:r>
            <a:r>
              <a:rPr lang="th-TH" sz="2288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ร</a:t>
            </a:r>
            <a:r>
              <a:rPr lang="th-TH" sz="2288" dirty="0">
                <a:latin typeface="Angsana New" panose="02020603050405020304" pitchFamily="18" charset="-34"/>
                <a:cs typeface="Angsana New" panose="02020603050405020304" pitchFamily="18" charset="-34"/>
              </a:rPr>
              <a:t>บัณฑิต ประกาศ ณ วันที่ 9 มกราคม    พ.ศ. 2560 ตามรายละเอียดในเว็บไซต์หน่วยกิจการนักศึกษา คณะทันตแพทยศาสตร์ </a:t>
            </a:r>
            <a:r>
              <a:rPr lang="en-US" sz="2288" u="sng" dirty="0">
                <a:latin typeface="Angsana New" panose="02020603050405020304" pitchFamily="18" charset="-34"/>
                <a:cs typeface="Angsana New" panose="02020603050405020304" pitchFamily="18" charset="-34"/>
                <a:hlinkClick r:id="rId2"/>
              </a:rPr>
              <a:t>http://www.dent.psu.ac.th/unit/student/index.php/</a:t>
            </a:r>
            <a:r>
              <a:rPr lang="th-TH" sz="2288" u="sng" dirty="0">
                <a:latin typeface="Angsana New" panose="02020603050405020304" pitchFamily="18" charset="-34"/>
                <a:cs typeface="Angsana New" panose="02020603050405020304" pitchFamily="18" charset="-34"/>
                <a:hlinkClick r:id="rId2"/>
              </a:rPr>
              <a:t>2017-04-21-07-40-54.</a:t>
            </a:r>
            <a:r>
              <a:rPr lang="en-US" sz="2288" u="sng" dirty="0">
                <a:latin typeface="Angsana New" panose="02020603050405020304" pitchFamily="18" charset="-34"/>
                <a:cs typeface="Angsana New" panose="02020603050405020304" pitchFamily="18" charset="-34"/>
                <a:hlinkClick r:id="rId2"/>
              </a:rPr>
              <a:t>html</a:t>
            </a:r>
            <a:endParaRPr lang="th-TH" sz="2288" b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388661" indent="-194331">
              <a:buFont typeface="+mj-lt"/>
              <a:buAutoNum type="arabicParenR"/>
            </a:pPr>
            <a:r>
              <a:rPr lang="th-TH" sz="2288" dirty="0">
                <a:latin typeface="Angsana New" panose="02020603050405020304" pitchFamily="18" charset="-34"/>
                <a:cs typeface="Angsana New" panose="02020603050405020304" pitchFamily="18" charset="-34"/>
              </a:rPr>
              <a:t>ต้องผ่านการตรวจร่างกาย สอบสัมภาษณ์และการทดสอบความพร้อมทางการศึกษา</a:t>
            </a:r>
            <a:endParaRPr lang="th-TH" sz="2288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388661" indent="-194331">
              <a:buFont typeface="+mj-lt"/>
              <a:buAutoNum type="arabicParenR"/>
            </a:pPr>
            <a:r>
              <a:rPr lang="th-TH" sz="2288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สามารถทำสัญญากับมหาวิทยาลัยสงขลานครินทร์ </a:t>
            </a:r>
            <a:endParaRPr lang="en-US" sz="2288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388661" indent="-194331">
              <a:buFont typeface="+mj-lt"/>
              <a:buAutoNum type="arabicParenR"/>
            </a:pPr>
            <a:r>
              <a:rPr lang="th-TH" sz="2288" dirty="0">
                <a:latin typeface="Angsana New" panose="02020603050405020304" pitchFamily="18" charset="-34"/>
                <a:cs typeface="Angsana New" panose="02020603050405020304" pitchFamily="18" charset="-34"/>
              </a:rPr>
              <a:t>ยุติหรือเลิกการศึกษาก่อนสำเร็จการศึกษาตามหลักสูตร</a:t>
            </a:r>
            <a:r>
              <a:rPr lang="th-TH" sz="2288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ฯ</a:t>
            </a:r>
            <a:r>
              <a:rPr lang="th-TH" sz="2288" dirty="0">
                <a:latin typeface="Angsana New" panose="02020603050405020304" pitchFamily="18" charset="-34"/>
                <a:cs typeface="Angsana New" panose="02020603050405020304" pitchFamily="18" charset="-34"/>
              </a:rPr>
              <a:t> โดยลาออกจากการเป็นนักศึกษา   หรือมีเจตนาจงใจ ละเลย ทอดทิ้งการศึกษา   หรือประพฤติตนไม่สมควรจนเป็นเหตุให้พ้นสภาพการเป็นนักศึกษา ต้องชดใช้เงินเป็นเบี้ยปรับตามสัญญาที่ทำไว้กับมหาวิทยาลัย</a:t>
            </a:r>
            <a:endParaRPr lang="en-US" sz="2288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86687" indent="-292356">
              <a:buFont typeface="+mj-lt"/>
              <a:buAutoNum type="arabicParenR"/>
            </a:pPr>
            <a:r>
              <a:rPr lang="th-TH" sz="2288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เมื่อสำเร็จการศึกษา ต้องปฏิบัติงานในส่วนราชการหรือหน่วยงานต่าง ๆ ของรัฐได้ เป็นเวลา</a:t>
            </a:r>
            <a:r>
              <a:rPr lang="th-TH" sz="2288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ไม่น้อยกว่า </a:t>
            </a:r>
            <a:r>
              <a:rPr lang="en-US" sz="2288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r>
              <a:rPr lang="th-TH" sz="2288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ปีติดต่อกัน ตามระเบียบและเงื่อนไขของรัฐบาลและมหาวิทยาลัย </a:t>
            </a:r>
            <a:endParaRPr lang="en-US" sz="2288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07789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F667D90-8706-3841-8E2E-B9ECCE7AE634}"/>
              </a:ext>
            </a:extLst>
          </p:cNvPr>
          <p:cNvSpPr/>
          <p:nvPr/>
        </p:nvSpPr>
        <p:spPr>
          <a:xfrm>
            <a:off x="1094644" y="548680"/>
            <a:ext cx="795688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28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คุณสมบัติเฉพาะ และ ความพร้อมทางการศึกษาของผู้สมัคร</a:t>
            </a:r>
            <a:endParaRPr lang="en-US" sz="28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3BD4F95-FDB7-D543-9C59-898AB07555C4}"/>
              </a:ext>
            </a:extLst>
          </p:cNvPr>
          <p:cNvSpPr/>
          <p:nvPr/>
        </p:nvSpPr>
        <p:spPr>
          <a:xfrm>
            <a:off x="1094644" y="1268760"/>
            <a:ext cx="7956884" cy="445654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2383"/>
              </a:lnSpc>
              <a:tabLst>
                <a:tab pos="683080" algn="l"/>
                <a:tab pos="487718" algn="l"/>
                <a:tab pos="683080" algn="l"/>
                <a:tab pos="975436" algn="l"/>
                <a:tab pos="1267791" algn="l"/>
                <a:tab pos="2633264" algn="l"/>
              </a:tabLst>
            </a:pPr>
            <a:r>
              <a:rPr lang="th-TH" sz="2167" b="1" spc="-54" dirty="0">
                <a:latin typeface="Angsana New" panose="02020603050405020304" pitchFamily="18" charset="-34"/>
                <a:ea typeface="Cordia New" panose="020B0304020202020204" pitchFamily="34" charset="-34"/>
                <a:cs typeface="Angsana New" panose="02020603050405020304" pitchFamily="18" charset="-34"/>
              </a:rPr>
              <a:t>คณะการแพทย์แผนไทย</a:t>
            </a:r>
            <a:endParaRPr lang="en-US" sz="2167" dirty="0">
              <a:latin typeface="Angsana New" panose="02020603050405020304" pitchFamily="18" charset="-34"/>
              <a:ea typeface="Cordia New" panose="020B0304020202020204" pitchFamily="34" charset="-34"/>
              <a:cs typeface="Angsana New" panose="02020603050405020304" pitchFamily="18" charset="-34"/>
            </a:endParaRPr>
          </a:p>
          <a:p>
            <a:pPr marL="371464" indent="-177134">
              <a:buFont typeface="+mj-lt"/>
              <a:buAutoNum type="arabicParenR"/>
              <a:tabLst>
                <a:tab pos="486687" algn="l"/>
                <a:tab pos="975092" algn="l"/>
                <a:tab pos="1267448" algn="l"/>
                <a:tab pos="1657828" algn="l"/>
              </a:tabLst>
            </a:pPr>
            <a:r>
              <a:rPr lang="th-TH" sz="2288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เป็นนักเรียนชั้นมัธยมศึกษาปีที่ </a:t>
            </a:r>
            <a:r>
              <a:rPr lang="en-US" sz="2288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6 </a:t>
            </a:r>
            <a:r>
              <a:rPr lang="th-TH" sz="2288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(ม.</a:t>
            </a:r>
            <a:r>
              <a:rPr lang="en-US" sz="2288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6</a:t>
            </a:r>
            <a:r>
              <a:rPr lang="th-TH" sz="2288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) กลุ่มการเรียนวิทยาศาสตร์-คณิตศาสตร์  </a:t>
            </a:r>
            <a:endParaRPr lang="en-US" sz="2288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371464" indent="-177134">
              <a:lnSpc>
                <a:spcPts val="2383"/>
              </a:lnSpc>
              <a:buFont typeface="+mj-lt"/>
              <a:buAutoNum type="arabicParenR"/>
              <a:tabLst>
                <a:tab pos="486687" algn="l"/>
                <a:tab pos="975092" algn="l"/>
                <a:tab pos="1267448" algn="l"/>
                <a:tab pos="1657828" algn="l"/>
              </a:tabLst>
            </a:pPr>
            <a:r>
              <a:rPr lang="th-TH" sz="2288" dirty="0">
                <a:latin typeface="Angsana New" panose="02020603050405020304" pitchFamily="18" charset="-34"/>
                <a:ea typeface="Cordia New" panose="020B0304020202020204" pitchFamily="34" charset="-34"/>
                <a:cs typeface="Angsana New" panose="02020603050405020304" pitchFamily="18" charset="-34"/>
              </a:rPr>
              <a:t>ต้องศึกษารายวิชาในหลักสูตรมัธยมศึกษาตอนปลาย โดยมีจำนวนหน่วยกิตใน 3 กลุ่มสาระการเรียนรู้ ดังนี้</a:t>
            </a:r>
            <a:endParaRPr lang="en-US" sz="2167" dirty="0">
              <a:latin typeface="Angsana New" panose="02020603050405020304" pitchFamily="18" charset="-34"/>
              <a:ea typeface="Cordia New" panose="020B0304020202020204" pitchFamily="34" charset="-34"/>
              <a:cs typeface="Angsana New" panose="02020603050405020304" pitchFamily="18" charset="-34"/>
            </a:endParaRPr>
          </a:p>
          <a:p>
            <a:pPr marL="584711" lvl="1" indent="-196050">
              <a:lnSpc>
                <a:spcPts val="2383"/>
              </a:lnSpc>
              <a:buFont typeface="Arial" panose="020B0604020202020204" pitchFamily="34" charset="0"/>
              <a:buChar char="•"/>
              <a:tabLst>
                <a:tab pos="1267448" algn="l"/>
                <a:tab pos="1657828" algn="l"/>
              </a:tabLst>
            </a:pPr>
            <a:r>
              <a:rPr lang="th-TH" sz="2288" dirty="0">
                <a:latin typeface="Angsana New" panose="02020603050405020304" pitchFamily="18" charset="-34"/>
                <a:ea typeface="Cordia New" panose="020B0304020202020204" pitchFamily="34" charset="-34"/>
                <a:cs typeface="Angsana New" panose="02020603050405020304" pitchFamily="18" charset="-34"/>
              </a:rPr>
              <a:t>กลุ่มสาระการเรียนรู้วิทยาศาสตร์ ไม่น้อยกว่า 22 หน่วยกิต</a:t>
            </a:r>
            <a:endParaRPr lang="en-US" sz="2167" dirty="0">
              <a:latin typeface="Angsana New" panose="02020603050405020304" pitchFamily="18" charset="-34"/>
              <a:ea typeface="Cordia New" panose="020B0304020202020204" pitchFamily="34" charset="-34"/>
              <a:cs typeface="Angsana New" panose="02020603050405020304" pitchFamily="18" charset="-34"/>
            </a:endParaRPr>
          </a:p>
          <a:p>
            <a:pPr marL="584711" lvl="1" indent="-196050">
              <a:lnSpc>
                <a:spcPts val="2383"/>
              </a:lnSpc>
              <a:buFont typeface="Arial" panose="020B0604020202020204" pitchFamily="34" charset="0"/>
              <a:buChar char="•"/>
              <a:tabLst>
                <a:tab pos="1267448" algn="l"/>
                <a:tab pos="1657828" algn="l"/>
              </a:tabLst>
            </a:pPr>
            <a:r>
              <a:rPr lang="th-TH" sz="2288" dirty="0">
                <a:latin typeface="Angsana New" panose="02020603050405020304" pitchFamily="18" charset="-34"/>
                <a:ea typeface="Cordia New" panose="020B0304020202020204" pitchFamily="34" charset="-34"/>
                <a:cs typeface="Angsana New" panose="02020603050405020304" pitchFamily="18" charset="-34"/>
              </a:rPr>
              <a:t>กลุ่มสาระการเรียนรู้คณิตศาสตร์ ไม่น้อยกว่า 12 หน่วยกิต</a:t>
            </a:r>
            <a:endParaRPr lang="en-US" sz="2167" dirty="0">
              <a:latin typeface="Angsana New" panose="02020603050405020304" pitchFamily="18" charset="-34"/>
              <a:ea typeface="Cordia New" panose="020B0304020202020204" pitchFamily="34" charset="-34"/>
              <a:cs typeface="Angsana New" panose="02020603050405020304" pitchFamily="18" charset="-34"/>
            </a:endParaRPr>
          </a:p>
          <a:p>
            <a:pPr marL="584711" lvl="1" indent="-196050">
              <a:lnSpc>
                <a:spcPts val="2383"/>
              </a:lnSpc>
              <a:buFont typeface="Arial" panose="020B0604020202020204" pitchFamily="34" charset="0"/>
              <a:buChar char="•"/>
              <a:tabLst>
                <a:tab pos="1267448" algn="l"/>
                <a:tab pos="1657828" algn="l"/>
              </a:tabLst>
            </a:pPr>
            <a:r>
              <a:rPr lang="th-TH" sz="2288" dirty="0">
                <a:latin typeface="Angsana New" panose="02020603050405020304" pitchFamily="18" charset="-34"/>
                <a:ea typeface="Cordia New" panose="020B0304020202020204" pitchFamily="34" charset="-34"/>
                <a:cs typeface="Angsana New" panose="02020603050405020304" pitchFamily="18" charset="-34"/>
              </a:rPr>
              <a:t>กลุ่มสาระการเรียนรู้ภาษาต่างประเทศ (ภาษาอังกฤษ) ไม่น้อยกว่า 9 หน่วยกิต</a:t>
            </a:r>
            <a:endParaRPr lang="en-US" sz="2167" dirty="0">
              <a:latin typeface="Angsana New" panose="02020603050405020304" pitchFamily="18" charset="-34"/>
              <a:ea typeface="Cordia New" panose="020B0304020202020204" pitchFamily="34" charset="-34"/>
              <a:cs typeface="Angsana New" panose="02020603050405020304" pitchFamily="18" charset="-34"/>
            </a:endParaRPr>
          </a:p>
          <a:p>
            <a:pPr marL="371464" indent="-177134">
              <a:lnSpc>
                <a:spcPts val="2383"/>
              </a:lnSpc>
              <a:buFont typeface="+mj-lt"/>
              <a:buAutoNum type="arabicParenR"/>
              <a:tabLst>
                <a:tab pos="486687" algn="l"/>
                <a:tab pos="975092" algn="l"/>
                <a:tab pos="1267448" algn="l"/>
                <a:tab pos="1657828" algn="l"/>
              </a:tabLst>
            </a:pPr>
            <a:r>
              <a:rPr lang="th-TH" sz="2288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มีสุขภาพสมบูรณ์แข็งแรง และปราศจากโรค อาการของโรค หรือความพิการ อันเป็นอุปสรรคต่อการศึกษา การปฏิบัติงาน และการประกอบวิชาชีพสาขาการแพทย์แผนไทย ดังต่อไปนี้</a:t>
            </a:r>
            <a:r>
              <a:rPr lang="en-US" sz="2288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</a:p>
          <a:p>
            <a:pPr marL="584711" lvl="1" indent="-196050">
              <a:lnSpc>
                <a:spcPts val="2383"/>
              </a:lnSpc>
              <a:buFont typeface="Arial" panose="020B0604020202020204" pitchFamily="34" charset="0"/>
              <a:buChar char="•"/>
              <a:tabLst>
                <a:tab pos="1267448" algn="l"/>
                <a:tab pos="1657828" algn="l"/>
              </a:tabLst>
            </a:pPr>
            <a:r>
              <a:rPr lang="en-US" sz="2288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r>
              <a:rPr lang="th-TH" sz="2288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มีปัญหาทางจิตเวชขั้นรุนแรงอันอาจเป็นอันตรายต่อตนเอง และ/หรือผู้อื่น เช่น โรคจิต (</a:t>
            </a:r>
            <a:r>
              <a:rPr lang="en-US" sz="2288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psychotic disorders) </a:t>
            </a:r>
            <a:r>
              <a:rPr lang="th-TH" sz="2288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โรคอารมณ์ผิดปกติ (</a:t>
            </a:r>
            <a:r>
              <a:rPr lang="en-US" sz="2288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Mood disorders</a:t>
            </a:r>
            <a:r>
              <a:rPr lang="th-TH" sz="2288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) โรคประสาทรุนแรง (</a:t>
            </a:r>
            <a:r>
              <a:rPr lang="en-US" sz="2288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Severe neurotic </a:t>
            </a:r>
            <a:r>
              <a:rPr lang="en-US" sz="2288" spc="-22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disorders)  </a:t>
            </a:r>
            <a:r>
              <a:rPr lang="th-TH" sz="2288" spc="-22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โรคบุคลิกภาพผิดปกติ </a:t>
            </a:r>
            <a:r>
              <a:rPr lang="en-US" sz="2288" spc="-22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(Personality disorders)</a:t>
            </a:r>
            <a:r>
              <a:rPr lang="th-TH" sz="2288" spc="-22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โดยเฉพาะ </a:t>
            </a:r>
            <a:r>
              <a:rPr lang="en-US" sz="2288" spc="-22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antisocial personality disorder</a:t>
            </a:r>
            <a:r>
              <a:rPr lang="en-US" sz="2288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th-TH" sz="2288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หรือ </a:t>
            </a:r>
            <a:r>
              <a:rPr lang="en-US" sz="2288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Borderline personality disorders</a:t>
            </a:r>
            <a:r>
              <a:rPr lang="th-TH" sz="2288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รวมถึงปัญหาทางจิตเวช</a:t>
            </a:r>
            <a:r>
              <a:rPr lang="th-TH" sz="2288" dirty="0" err="1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อื่นๆ</a:t>
            </a:r>
            <a:r>
              <a:rPr lang="en-US" sz="2288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  </a:t>
            </a:r>
            <a:r>
              <a:rPr lang="th-TH" sz="2288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อันเป็นอุปสรรคต่อการศึกษา การปฏิบัติงาน และการประกอบวิชาชีพสาขาการแพทย์แผนไทย</a:t>
            </a:r>
          </a:p>
        </p:txBody>
      </p:sp>
    </p:spTree>
    <p:extLst>
      <p:ext uri="{BB962C8B-B14F-4D97-AF65-F5344CB8AC3E}">
        <p14:creationId xmlns:p14="http://schemas.microsoft.com/office/powerpoint/2010/main" val="15226748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3BD4F95-FDB7-D543-9C59-898AB07555C4}"/>
              </a:ext>
            </a:extLst>
          </p:cNvPr>
          <p:cNvSpPr/>
          <p:nvPr/>
        </p:nvSpPr>
        <p:spPr>
          <a:xfrm>
            <a:off x="1099163" y="1340768"/>
            <a:ext cx="7722858" cy="47200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2383"/>
              </a:lnSpc>
              <a:tabLst>
                <a:tab pos="683080" algn="l"/>
                <a:tab pos="487718" algn="l"/>
                <a:tab pos="683080" algn="l"/>
                <a:tab pos="975436" algn="l"/>
                <a:tab pos="1267791" algn="l"/>
                <a:tab pos="2633264" algn="l"/>
              </a:tabLst>
            </a:pPr>
            <a:r>
              <a:rPr lang="th-TH" sz="2167" b="1" spc="-54" dirty="0">
                <a:latin typeface="Angsana New" panose="02020603050405020304" pitchFamily="18" charset="-34"/>
                <a:ea typeface="Cordia New" panose="020B0304020202020204" pitchFamily="34" charset="-34"/>
                <a:cs typeface="Angsana New" panose="02020603050405020304" pitchFamily="18" charset="-34"/>
              </a:rPr>
              <a:t>คณะการแพทย์แผนไทย(ต่อ)</a:t>
            </a:r>
            <a:endParaRPr lang="en-US" sz="2167" dirty="0">
              <a:latin typeface="Angsana New" panose="02020603050405020304" pitchFamily="18" charset="-34"/>
              <a:ea typeface="Cordia New" panose="020B0304020202020204" pitchFamily="34" charset="-34"/>
              <a:cs typeface="Angsana New" panose="02020603050405020304" pitchFamily="18" charset="-34"/>
            </a:endParaRPr>
          </a:p>
          <a:p>
            <a:pPr marL="584711" lvl="1" indent="-196050">
              <a:lnSpc>
                <a:spcPts val="2383"/>
              </a:lnSpc>
              <a:buFont typeface="Arial" panose="020B0604020202020204" pitchFamily="34" charset="0"/>
              <a:buChar char="•"/>
              <a:tabLst>
                <a:tab pos="1267448" algn="l"/>
                <a:tab pos="1657828" algn="l"/>
              </a:tabLst>
            </a:pPr>
            <a:r>
              <a:rPr lang="th-TH" sz="2288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เป็นโรคติดต่อในระยะติดต่ออันตราย ที่อาจเกิดอันตรายต่อตนเอง ต่อผู้ป่วย หรือส่งผลให้เกิดความพิการอย่างถาวร อันเป็นอุปสรรคต่อการศึกษา การปฏิบัติงาน และ</a:t>
            </a:r>
            <a:r>
              <a:rPr lang="th-TH" sz="2288" spc="-22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การประกอบวิชาชีพสาขาการแพทย์แผนไทย</a:t>
            </a:r>
            <a:r>
              <a:rPr lang="th-TH" sz="2288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อาทิ โรคเรื้อน โรคเท้าช้าง วัณโรคในระยะอันตราย</a:t>
            </a:r>
          </a:p>
          <a:p>
            <a:pPr marL="584711" lvl="1" indent="-196050">
              <a:lnSpc>
                <a:spcPts val="2383"/>
              </a:lnSpc>
              <a:buFont typeface="Arial" panose="020B0604020202020204" pitchFamily="34" charset="0"/>
              <a:buChar char="•"/>
              <a:tabLst>
                <a:tab pos="1267448" algn="l"/>
                <a:tab pos="1657828" algn="l"/>
              </a:tabLst>
            </a:pPr>
            <a:r>
              <a:rPr lang="th-TH" sz="2288" spc="-32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เป็นโรคไม่ติดต่อหรือภาวะอันเป็นอุปสรรคต่อการศึกษา การปฏิบัติงาน และการประกอบ</a:t>
            </a:r>
            <a:r>
              <a:rPr lang="th-TH" sz="2288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วิชาชีพสาขาการแพทย์แผนไทย ได้แก่</a:t>
            </a:r>
            <a:endParaRPr lang="en-US" sz="2288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997448" lvl="1" indent="-309553">
              <a:lnSpc>
                <a:spcPts val="2383"/>
              </a:lnSpc>
              <a:buFont typeface="Wingdings" pitchFamily="2" charset="2"/>
              <a:buChar char="Ø"/>
              <a:tabLst>
                <a:tab pos="1267448" algn="l"/>
                <a:tab pos="1657828" algn="l"/>
              </a:tabLst>
            </a:pPr>
            <a:r>
              <a:rPr lang="th-TH" sz="2288" spc="-22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โรคลมชักที่ยังไม่สามารถควบคุมได้  (โรคลมชักที่ไม่มีอาการชักมาแล้วอย่างน้อย </a:t>
            </a:r>
            <a:r>
              <a:rPr lang="en-US" sz="2288" spc="-22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3 </a:t>
            </a:r>
            <a:r>
              <a:rPr lang="th-TH" sz="2288" spc="-22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ปี</a:t>
            </a:r>
            <a:r>
              <a:rPr lang="th-TH" sz="2288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โดยมีการรับรองจาก แพทย์ผู้เชี่ยวชาญ ถือเป็นโรคลมชักที่ควบคุมได้) </a:t>
            </a:r>
          </a:p>
          <a:p>
            <a:pPr marL="997448" lvl="1" indent="-309553">
              <a:lnSpc>
                <a:spcPts val="2383"/>
              </a:lnSpc>
              <a:buFont typeface="Wingdings" pitchFamily="2" charset="2"/>
              <a:buChar char="Ø"/>
              <a:tabLst>
                <a:tab pos="1267448" algn="l"/>
                <a:tab pos="1657828" algn="l"/>
              </a:tabLst>
            </a:pPr>
            <a:r>
              <a:rPr lang="th-TH" sz="2288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โรคหัวใจระดับรุนแรง จนเป็นอุปสรรคต่อการศึกษา และการประกอบวิชาชีพ</a:t>
            </a:r>
          </a:p>
          <a:p>
            <a:pPr marL="997448" lvl="1" indent="-309553">
              <a:lnSpc>
                <a:spcPts val="2383"/>
              </a:lnSpc>
              <a:buFont typeface="Wingdings" pitchFamily="2" charset="2"/>
              <a:buChar char="Ø"/>
              <a:tabLst>
                <a:tab pos="1267448" algn="l"/>
                <a:tab pos="1657828" algn="l"/>
              </a:tabLst>
            </a:pPr>
            <a:r>
              <a:rPr lang="th-TH" sz="2288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โรคความดันเลือดสูงรุนแรง และมีภาวะแทรกซ้อนจนทำให้เกิดพยาธิสภาพต่ออวัยวะอย่างถาวร</a:t>
            </a:r>
          </a:p>
          <a:p>
            <a:pPr marL="997448" lvl="1" indent="-309553">
              <a:lnSpc>
                <a:spcPts val="2383"/>
              </a:lnSpc>
              <a:buFont typeface="Wingdings" pitchFamily="2" charset="2"/>
              <a:buChar char="Ø"/>
              <a:tabLst>
                <a:tab pos="1267448" algn="l"/>
                <a:tab pos="1657828" algn="l"/>
              </a:tabLst>
            </a:pPr>
            <a:r>
              <a:rPr lang="th-TH" sz="2288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ภาวะไตวายเรื้อรัง</a:t>
            </a:r>
            <a:r>
              <a:rPr lang="en-US" sz="2288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endParaRPr lang="th-TH" sz="2288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997448" lvl="1" indent="-309553">
              <a:lnSpc>
                <a:spcPts val="2383"/>
              </a:lnSpc>
              <a:buFont typeface="Wingdings" pitchFamily="2" charset="2"/>
              <a:buChar char="Ø"/>
              <a:tabLst>
                <a:tab pos="1267448" algn="l"/>
                <a:tab pos="1657828" algn="l"/>
              </a:tabLst>
            </a:pPr>
            <a:r>
              <a:rPr lang="th-TH" sz="2288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โรคติดสารเสพติดให้โทษอย่างร้ายแรง และโรคพิษสุราเรื้อรัง</a:t>
            </a:r>
            <a:r>
              <a:rPr lang="en-US" sz="2288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endParaRPr lang="th-TH" sz="2288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997448" lvl="1" indent="-309553">
              <a:lnSpc>
                <a:spcPts val="2383"/>
              </a:lnSpc>
              <a:buFont typeface="Wingdings" pitchFamily="2" charset="2"/>
              <a:buChar char="Ø"/>
              <a:tabLst>
                <a:tab pos="1267448" algn="l"/>
                <a:tab pos="1657828" algn="l"/>
              </a:tabLst>
            </a:pPr>
            <a:r>
              <a:rPr lang="th-TH" sz="2288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มีความพิการทางร่างกายอันเป็นอุปสรรคต่อการศึกษา การปฏิบัติงาน และ</a:t>
            </a:r>
            <a:r>
              <a:rPr lang="th-TH" sz="2288" spc="-22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การประกอบวิชาชีพ</a:t>
            </a:r>
            <a:endParaRPr lang="en-US" sz="2288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B887E76-90AD-E240-9C9F-61036C187FCB}"/>
              </a:ext>
            </a:extLst>
          </p:cNvPr>
          <p:cNvSpPr/>
          <p:nvPr/>
        </p:nvSpPr>
        <p:spPr>
          <a:xfrm>
            <a:off x="1094644" y="548680"/>
            <a:ext cx="795688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28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คุณสมบัติเฉพาะ และ ความพร้อมทางการศึกษาของผู้สมัคร</a:t>
            </a:r>
            <a:endParaRPr lang="en-US" sz="28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944444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3BD4F95-FDB7-D543-9C59-898AB07555C4}"/>
              </a:ext>
            </a:extLst>
          </p:cNvPr>
          <p:cNvSpPr/>
          <p:nvPr/>
        </p:nvSpPr>
        <p:spPr>
          <a:xfrm>
            <a:off x="1094644" y="1268760"/>
            <a:ext cx="7722858" cy="369941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2383"/>
              </a:lnSpc>
              <a:tabLst>
                <a:tab pos="683080" algn="l"/>
                <a:tab pos="487718" algn="l"/>
                <a:tab pos="683080" algn="l"/>
                <a:tab pos="975436" algn="l"/>
                <a:tab pos="1267791" algn="l"/>
                <a:tab pos="2633264" algn="l"/>
              </a:tabLst>
            </a:pPr>
            <a:r>
              <a:rPr lang="th-TH" sz="2167" b="1" spc="-54" dirty="0">
                <a:latin typeface="Angsana New" panose="02020603050405020304" pitchFamily="18" charset="-34"/>
                <a:ea typeface="Cordia New" panose="020B0304020202020204" pitchFamily="34" charset="-34"/>
                <a:cs typeface="Angsana New" panose="02020603050405020304" pitchFamily="18" charset="-34"/>
              </a:rPr>
              <a:t>คณะการแพทย์แผนไทย(ต่อ)</a:t>
            </a:r>
            <a:endParaRPr lang="en-US" sz="2167" dirty="0">
              <a:latin typeface="Angsana New" panose="02020603050405020304" pitchFamily="18" charset="-34"/>
              <a:ea typeface="Cordia New" panose="020B0304020202020204" pitchFamily="34" charset="-34"/>
              <a:cs typeface="Angsana New" panose="02020603050405020304" pitchFamily="18" charset="-34"/>
            </a:endParaRPr>
          </a:p>
          <a:p>
            <a:pPr marL="584711" indent="-196050">
              <a:lnSpc>
                <a:spcPts val="2383"/>
              </a:lnSpc>
              <a:buFont typeface="Arial" panose="020B0604020202020204" pitchFamily="34" charset="0"/>
              <a:buChar char="•"/>
              <a:tabLst>
                <a:tab pos="975092" algn="l"/>
                <a:tab pos="1267448" algn="l"/>
                <a:tab pos="1657828" algn="l"/>
              </a:tabLst>
            </a:pPr>
            <a:r>
              <a:rPr lang="en-US" sz="2288" spc="-22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r>
              <a:rPr lang="th-TH" sz="2288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ความผิดปกติในการเห็นภาพ โดยมีอย่างน้อยข้อใดข้อหนึ่งดังต่อไปนี้</a:t>
            </a:r>
            <a:r>
              <a:rPr lang="en-US" sz="2288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endParaRPr lang="th-TH" sz="2288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1014646" lvl="1" indent="-331910">
              <a:lnSpc>
                <a:spcPts val="2383"/>
              </a:lnSpc>
              <a:buFont typeface="Wingdings" pitchFamily="2" charset="2"/>
              <a:buChar char="Ø"/>
              <a:tabLst>
                <a:tab pos="1267448" algn="l"/>
                <a:tab pos="1657828" algn="l"/>
              </a:tabLst>
            </a:pPr>
            <a:r>
              <a:rPr lang="th-TH" sz="2288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ตาบอดสีทั้งสองข้าง ที่มีระดับปานกลางขึ้นไป</a:t>
            </a:r>
          </a:p>
          <a:p>
            <a:pPr marL="1014646" lvl="1" indent="-331910">
              <a:lnSpc>
                <a:spcPts val="2383"/>
              </a:lnSpc>
              <a:buFont typeface="Wingdings" pitchFamily="2" charset="2"/>
              <a:buChar char="Ø"/>
              <a:tabLst>
                <a:tab pos="1267448" algn="l"/>
                <a:tab pos="1657828" algn="l"/>
              </a:tabLst>
            </a:pPr>
            <a:r>
              <a:rPr lang="th-TH" sz="2288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ระดับการมองเห็นในตาข้างดี แย่กว่า 6/12 หรือ 20/40</a:t>
            </a:r>
          </a:p>
          <a:p>
            <a:pPr marL="1014646" lvl="1" indent="-331910">
              <a:lnSpc>
                <a:spcPts val="2383"/>
              </a:lnSpc>
              <a:buFont typeface="Wingdings" pitchFamily="2" charset="2"/>
              <a:buChar char="Ø"/>
              <a:tabLst>
                <a:tab pos="1267448" algn="l"/>
                <a:tab pos="1657828" algn="l"/>
              </a:tabLst>
            </a:pPr>
            <a:r>
              <a:rPr lang="th-TH" sz="2288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สายตาไม่ปกติ เมื่อรักษาโดย</a:t>
            </a:r>
            <a:r>
              <a:rPr lang="th-TH" sz="2288" spc="-54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ใช้แว่นแล้วยังมีสายตาต่ำกว่า</a:t>
            </a:r>
            <a:r>
              <a:rPr lang="en-US" sz="2288" spc="-54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6/24 </a:t>
            </a:r>
            <a:r>
              <a:rPr lang="th-TH" sz="2288" spc="-54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ทั้งสองข้าง</a:t>
            </a:r>
            <a:r>
              <a:rPr lang="en-US" sz="2288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endParaRPr lang="th-TH" sz="2288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1014646" lvl="1" indent="-331910">
              <a:lnSpc>
                <a:spcPts val="2383"/>
              </a:lnSpc>
              <a:buFont typeface="Wingdings" pitchFamily="2" charset="2"/>
              <a:buChar char="Ø"/>
              <a:tabLst>
                <a:tab pos="1267448" algn="l"/>
                <a:tab pos="1657828" algn="l"/>
              </a:tabLst>
            </a:pPr>
            <a:r>
              <a:rPr lang="th-TH" sz="2288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ไม่สามารถมองเห็นภาพเป็นสามมิติ</a:t>
            </a:r>
            <a:endParaRPr lang="en-US" sz="2288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632864" indent="-244203">
              <a:buFont typeface="Arial" panose="020B0604020202020204" pitchFamily="34" charset="0"/>
              <a:buChar char="•"/>
              <a:tabLst>
                <a:tab pos="975092" algn="l"/>
                <a:tab pos="1267448" algn="l"/>
                <a:tab pos="1657828" algn="l"/>
              </a:tabLst>
            </a:pPr>
            <a:r>
              <a:rPr lang="th-TH" sz="2288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หูหนวกหรือหูตึง</a:t>
            </a:r>
            <a:r>
              <a:rPr lang="en-US" sz="2288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endParaRPr lang="th-TH" sz="2288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632864" indent="-244203">
              <a:buFont typeface="Arial" panose="020B0604020202020204" pitchFamily="34" charset="0"/>
              <a:buChar char="•"/>
              <a:tabLst>
                <a:tab pos="975092" algn="l"/>
                <a:tab pos="1267448" algn="l"/>
                <a:tab pos="1657828" algn="l"/>
              </a:tabLst>
            </a:pPr>
            <a:r>
              <a:rPr lang="th-TH" sz="2288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โรคหรือความพิการอื่น ๆ ซึ่งมิได้ระบุไว้ที่คณะกรรมการผู้ตรวจสอบเห็นว่าเป็นอุปสรรคต่อ</a:t>
            </a:r>
          </a:p>
          <a:p>
            <a:pPr marL="632864" indent="-244203">
              <a:buFont typeface="Arial" panose="020B0604020202020204" pitchFamily="34" charset="0"/>
              <a:buChar char="•"/>
              <a:tabLst>
                <a:tab pos="975092" algn="l"/>
                <a:tab pos="1267448" algn="l"/>
                <a:tab pos="1657828" algn="l"/>
              </a:tabLst>
            </a:pPr>
            <a:r>
              <a:rPr lang="th-TH" sz="2288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การศึกษาผู้เข้าศึกษาที่ให้ข้อมูลอันเป็นเท็จ หรือจงใจปกปิดข้อมูล หรือแม้ปรากฏเป็นความเท็จขึ้นภายหลังจะต้องถูกตัดสิทธิ์การศึกษา </a:t>
            </a:r>
            <a:r>
              <a:rPr lang="en-US" sz="2288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A0D7751-0289-5349-80C9-BDE559936C10}"/>
              </a:ext>
            </a:extLst>
          </p:cNvPr>
          <p:cNvSpPr/>
          <p:nvPr/>
        </p:nvSpPr>
        <p:spPr>
          <a:xfrm>
            <a:off x="1094644" y="548680"/>
            <a:ext cx="795688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28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คุณสมบัติเฉพาะ และ ความพร้อมทางการศึกษาของผู้สมัคร</a:t>
            </a:r>
            <a:endParaRPr lang="en-US" sz="28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39230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055481-F7FA-4C83-A400-D1C81DFFB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06"/>
            <a:ext cx="99060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89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F667D90-8706-3841-8E2E-B9ECCE7AE634}"/>
              </a:ext>
            </a:extLst>
          </p:cNvPr>
          <p:cNvSpPr/>
          <p:nvPr/>
        </p:nvSpPr>
        <p:spPr>
          <a:xfrm>
            <a:off x="848544" y="620688"/>
            <a:ext cx="811021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32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คุณสมบัติเฉพาะ และ ความพร้อมทางการศึกษาของผู้สมัคร</a:t>
            </a:r>
            <a:endParaRPr lang="en-US" sz="32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3BD4F95-FDB7-D543-9C59-898AB07555C4}"/>
              </a:ext>
            </a:extLst>
          </p:cNvPr>
          <p:cNvSpPr/>
          <p:nvPr/>
        </p:nvSpPr>
        <p:spPr>
          <a:xfrm>
            <a:off x="848544" y="1412776"/>
            <a:ext cx="8110210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คณะอุตสาหกรรมเกษตร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86687" indent="-292356">
              <a:buFont typeface="+mj-lt"/>
              <a:buAutoNum type="arabicParenR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เป็นนักเรียนชั้นมัธยมศึกษาปีที่ 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6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(ม.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6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) กลุ่มการเรียนวิทยาศาสตร์-คณิตศาสตร์  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86687" indent="-292356">
              <a:buFont typeface="+mj-lt"/>
              <a:buAutoNum type="arabicParenR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ต้องศึกษารายวิชาในหลักสูตรมัธยมศึกษาตอนปลาย โดยมีจำนวนหน่วยกิตใน 3 กลุ่มสาระการเรียนรู้ ดังนี้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770443" lvl="1" indent="-185732">
              <a:buFont typeface="Arial" panose="020B0604020202020204" pitchFamily="34" charset="0"/>
              <a:buChar char="•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กลุ่มสาระการเรียนรู้วิทยาศาสตร์ ไม่น้อยกว่า 22 หน่วยกิต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770443" lvl="1" indent="-185732">
              <a:buFont typeface="Arial" panose="020B0604020202020204" pitchFamily="34" charset="0"/>
              <a:buChar char="•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กลุ่มสาระการเรียนรู้คณิตศาสตร์ ไม่น้อยกว่า 12 หน่วยกิต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76638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3BD4F95-FDB7-D543-9C59-898AB07555C4}"/>
              </a:ext>
            </a:extLst>
          </p:cNvPr>
          <p:cNvSpPr/>
          <p:nvPr/>
        </p:nvSpPr>
        <p:spPr>
          <a:xfrm>
            <a:off x="848544" y="1412776"/>
            <a:ext cx="8110210" cy="35394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คณะเทคนิคการแพทย์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388661" indent="-194331">
              <a:buFont typeface="Arial" panose="020B0604020202020204" pitchFamily="34" charset="0"/>
              <a:buChar char="•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เป็นนักเรียนชั้นมัธยมศึกษาปีที่ 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6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(ม.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6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) กลุ่มการเรียนวิทยาศาสตร์-คณิตศาสตร์  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388661" indent="-194331">
              <a:buFont typeface="Arial" panose="020B0604020202020204" pitchFamily="34" charset="0"/>
              <a:buChar char="•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ต้องมีใบรับรองจักษุแพทย์จากโรงพยาบาลของรัฐหรือเอกชน  โดยจักษุแพทย์รับรองว่า “ </a:t>
            </a:r>
            <a:r>
              <a:rPr lang="th-TH" sz="2800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ไม่มีภาวะตาบอดสีขั้นรุนแรง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อันเป็นอุปสรรคต่อการศึกษา โดยผ่านการตรวจ 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FARNSWORTH D 15 hue Test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ซึ่งผลตรวจจะต้องไม่มีเส้นตัดขวางมากกว่าหรือเท่ากับ 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10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เส้น ที่ถือว่าเป็นตาบอดสีขั้นรุนแรง(ตามแนวทางการตรวจตาบอดสีของราชวิทยาลัยจักษุแพทย์แห่งประเทศไทย) โดยยื่นในวันสอบสัมภาษณ์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62A875F-F1B1-384A-9D01-39BA293CA306}"/>
              </a:ext>
            </a:extLst>
          </p:cNvPr>
          <p:cNvSpPr/>
          <p:nvPr/>
        </p:nvSpPr>
        <p:spPr>
          <a:xfrm>
            <a:off x="848544" y="620688"/>
            <a:ext cx="811021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32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คุณสมบัติเฉพาะ และ ความพร้อมทางการศึกษาของผู้สมัคร</a:t>
            </a:r>
            <a:endParaRPr lang="en-US" sz="32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913293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3BD4F95-FDB7-D543-9C59-898AB07555C4}"/>
              </a:ext>
            </a:extLst>
          </p:cNvPr>
          <p:cNvSpPr/>
          <p:nvPr/>
        </p:nvSpPr>
        <p:spPr>
          <a:xfrm>
            <a:off x="848544" y="1412776"/>
            <a:ext cx="8110210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คณะสัตวแพทยศาสตร์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388661" indent="-194331">
              <a:buFont typeface="Arial" panose="020B0604020202020204" pitchFamily="34" charset="0"/>
              <a:buChar char="•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เป็นนักเรียนชั้นมัธยมศึกษาปีที่ 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6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(ม.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6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) กลุ่มการเรียนวิทยาศาสตร์-คณิตศาสตร์  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388661" indent="-194331">
              <a:buFont typeface="Arial" panose="020B0604020202020204" pitchFamily="34" charset="0"/>
              <a:buChar char="•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ผู้สมัครเข้าศึกษาคณะสัตวแพทยศาสตร์ จะต้องมีสุขภาพสมบูรณ์แข็งแรง และปราศจากโรค อันเป็นอุปสรรคต่อการศึกษา การปฏิบัติงาน และการประกอบวิชาชีพสัตวแพทย์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3750305-24E1-2148-8295-1FEA190054E2}"/>
              </a:ext>
            </a:extLst>
          </p:cNvPr>
          <p:cNvSpPr/>
          <p:nvPr/>
        </p:nvSpPr>
        <p:spPr>
          <a:xfrm>
            <a:off x="848544" y="3866858"/>
            <a:ext cx="8110210" cy="2492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tabLst>
                <a:tab pos="195362" algn="l"/>
                <a:tab pos="487718" algn="l"/>
                <a:tab pos="975436" algn="l"/>
                <a:tab pos="1267791" algn="l"/>
              </a:tabLst>
            </a:pPr>
            <a:r>
              <a:rPr lang="th-TH" sz="2600" b="1" i="1" dirty="0">
                <a:solidFill>
                  <a:srgbClr val="C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ในกรณีที่มีปัญหาการวินิจฉัยคุณสมบัติทั่วไป  คุณสมบัติเฉพาะ  และความพร้อมทางการศึกษาของผู้สมัครหรือ ผู้มีสิทธิเข้าศึกษา   </a:t>
            </a:r>
          </a:p>
          <a:p>
            <a:pPr algn="ctr">
              <a:tabLst>
                <a:tab pos="195362" algn="l"/>
                <a:tab pos="487718" algn="l"/>
                <a:tab pos="975436" algn="l"/>
                <a:tab pos="1267791" algn="l"/>
              </a:tabLst>
            </a:pPr>
            <a:r>
              <a:rPr lang="th-TH" sz="2600" b="1" i="1" dirty="0">
                <a:solidFill>
                  <a:srgbClr val="C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คณะกรรมการดำเนินการคัดเลือก </a:t>
            </a:r>
            <a:r>
              <a:rPr lang="th-TH" sz="2600" b="1" i="1" dirty="0" err="1">
                <a:solidFill>
                  <a:srgbClr val="C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ฯ</a:t>
            </a:r>
            <a:r>
              <a:rPr lang="th-TH" sz="2600" b="1" i="1" dirty="0">
                <a:solidFill>
                  <a:srgbClr val="C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 สงวนสิทธิที่จะเป็นผู้ตัดสิน  และถือเป็นยุติ   </a:t>
            </a:r>
          </a:p>
          <a:p>
            <a:pPr algn="ctr">
              <a:tabLst>
                <a:tab pos="195362" algn="l"/>
                <a:tab pos="487718" algn="l"/>
                <a:tab pos="975436" algn="l"/>
                <a:tab pos="1267791" algn="l"/>
              </a:tabLst>
            </a:pPr>
            <a:r>
              <a:rPr lang="th-TH" sz="2600" b="1" i="1" dirty="0">
                <a:solidFill>
                  <a:srgbClr val="C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หากปรากฏในภายหลังว่า  ผู้สมัครขาดคุณสมบัติทั่วไป หรือคุณสมบัติเฉพาะ </a:t>
            </a:r>
          </a:p>
          <a:p>
            <a:pPr algn="ctr">
              <a:tabLst>
                <a:tab pos="195362" algn="l"/>
                <a:tab pos="487718" algn="l"/>
                <a:tab pos="975436" algn="l"/>
                <a:tab pos="1267791" algn="l"/>
              </a:tabLst>
            </a:pPr>
            <a:r>
              <a:rPr lang="th-TH" sz="2600" b="1" i="1" dirty="0">
                <a:solidFill>
                  <a:srgbClr val="C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หรือความพร้อมทางการศึกษาข้อใดข้อหนึ่ง ผู้สมัครจะถูกตัดสิทธิ์จากการคัดเลือกครั้งนี้  และแม้ว่าจะได้ลงทะเบียนเข้าศึกษาแล้ว ก็จะถูกถอนสภาพการเป็นนักศึกษา</a:t>
            </a:r>
            <a:endParaRPr lang="en-US" sz="2600" b="1" dirty="0">
              <a:solidFill>
                <a:srgbClr val="C00000"/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AD95D6D-1D41-0E4C-9EC2-0EAF29B3AD12}"/>
              </a:ext>
            </a:extLst>
          </p:cNvPr>
          <p:cNvSpPr/>
          <p:nvPr/>
        </p:nvSpPr>
        <p:spPr>
          <a:xfrm>
            <a:off x="848544" y="620688"/>
            <a:ext cx="811021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32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คุณสมบัติเฉพาะ และ ความพร้อมทางการศึกษาของผู้สมัคร</a:t>
            </a:r>
            <a:endParaRPr lang="en-US" sz="32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378697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F667D90-8706-3841-8E2E-B9ECCE7AE634}"/>
              </a:ext>
            </a:extLst>
          </p:cNvPr>
          <p:cNvSpPr/>
          <p:nvPr/>
        </p:nvSpPr>
        <p:spPr>
          <a:xfrm>
            <a:off x="1130575" y="1400775"/>
            <a:ext cx="795688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คณะ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/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สาขาวิชา ที่เปิดรับนักเรียนหลักสูตรประกาศนียบัตร (ปวช. 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3)</a:t>
            </a:r>
            <a:endParaRPr lang="en-US" sz="32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3BD4F95-FDB7-D543-9C59-898AB07555C4}"/>
              </a:ext>
            </a:extLst>
          </p:cNvPr>
          <p:cNvSpPr/>
          <p:nvPr/>
        </p:nvSpPr>
        <p:spPr>
          <a:xfrm>
            <a:off x="1130575" y="2102853"/>
            <a:ext cx="7722858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นักเรียนที่กำลังศึกษาในหลักสูตรประกาศนียบัตรชั้นปีที่ 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3 (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ปวช.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3)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สามารถสมัครเข้าศึกษาได้ </a:t>
            </a:r>
            <a:r>
              <a:rPr lang="th-TH" sz="2800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เฉพาะ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คณะ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/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สาขาวิชา ที่ระบุไว้เท่านั้น</a:t>
            </a: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(หน้า </a:t>
            </a:r>
            <a:r>
              <a:rPr lang="en-US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24-26)</a:t>
            </a: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267852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0E9A1B4-4EC7-114B-B8A2-6514A314611D}"/>
              </a:ext>
            </a:extLst>
          </p:cNvPr>
          <p:cNvSpPr/>
          <p:nvPr/>
        </p:nvSpPr>
        <p:spPr>
          <a:xfrm>
            <a:off x="776536" y="1268760"/>
            <a:ext cx="8232915" cy="546046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50"/>
              </a:spcBef>
              <a:tabLst>
                <a:tab pos="195362" algn="l"/>
                <a:tab pos="487718" algn="l"/>
                <a:tab pos="975436" algn="l"/>
                <a:tab pos="1267791" algn="l"/>
              </a:tabLst>
            </a:pPr>
            <a:r>
              <a:rPr lang="th-TH" sz="2800" b="1" u="sng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ขั้นตอนที่ </a:t>
            </a:r>
            <a:r>
              <a:rPr lang="en-US" sz="2800" b="1" u="sng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1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  </a:t>
            </a:r>
            <a:r>
              <a:rPr lang="th-TH" sz="28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การสมัครโครงการรับตรง </a:t>
            </a:r>
            <a:r>
              <a:rPr lang="en-US" sz="28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14</a:t>
            </a:r>
            <a:r>
              <a:rPr lang="th-TH" sz="28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จังหวัดภาคใต้ (โควตาภูมิภาค)</a:t>
            </a:r>
            <a:r>
              <a:rPr lang="en-US" sz="28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endParaRPr lang="th-TH" sz="2800" b="1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>
              <a:spcBef>
                <a:spcPts val="650"/>
              </a:spcBef>
              <a:tabLst>
                <a:tab pos="195362" algn="l"/>
                <a:tab pos="487718" algn="l"/>
                <a:tab pos="975436" algn="l"/>
                <a:tab pos="1267791" algn="l"/>
              </a:tabLst>
            </a:pPr>
            <a:r>
              <a:rPr lang="th-TH" sz="28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			</a:t>
            </a:r>
            <a:r>
              <a:rPr lang="th-TH" sz="2800" b="1" dirty="0">
                <a:solidFill>
                  <a:srgbClr val="C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ระหว่าง </a:t>
            </a:r>
            <a:r>
              <a:rPr lang="en-US" sz="2800" b="1" dirty="0">
                <a:solidFill>
                  <a:srgbClr val="C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7-21 </a:t>
            </a:r>
            <a:r>
              <a:rPr lang="th-TH" sz="2800" b="1" dirty="0">
                <a:solidFill>
                  <a:srgbClr val="C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มกราคม </a:t>
            </a:r>
            <a:r>
              <a:rPr lang="en-US" sz="2800" b="1" dirty="0">
                <a:solidFill>
                  <a:srgbClr val="C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2562</a:t>
            </a:r>
            <a:r>
              <a:rPr lang="th-TH" sz="2800" b="1" dirty="0">
                <a:solidFill>
                  <a:srgbClr val="C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endParaRPr lang="en-US" sz="2800" b="1" dirty="0">
              <a:solidFill>
                <a:srgbClr val="C00000"/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622300" indent="-234950">
              <a:spcBef>
                <a:spcPts val="650"/>
              </a:spcBef>
              <a:buFont typeface="+mj-lt"/>
              <a:buAutoNum type="arabicPeriod"/>
              <a:tabLst>
                <a:tab pos="974725" algn="l"/>
                <a:tab pos="1266825" algn="l"/>
              </a:tabLst>
            </a:pP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กรอกข้อมูลสมัครผ่าน 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website 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ที่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 </a:t>
            </a:r>
            <a:r>
              <a:rPr lang="en-US" sz="2800" dirty="0" err="1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www.entrance.psu.ac.th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 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แล้ว</a:t>
            </a:r>
          </a:p>
          <a:p>
            <a:pPr marL="622300" indent="-234950">
              <a:spcBef>
                <a:spcPts val="650"/>
              </a:spcBef>
              <a:buFont typeface="+mj-lt"/>
              <a:buAutoNum type="arabicPeriod"/>
              <a:tabLst>
                <a:tab pos="974725" algn="l"/>
                <a:tab pos="1266825" algn="l"/>
              </a:tabLst>
            </a:pP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สั่งพิมพ์ใบสมัคร เพื่อนำไปชำระเงินค่าสมัครเหมาจ่าย  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400  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บาท  ที่</a:t>
            </a:r>
            <a:r>
              <a:rPr lang="th-TH" sz="28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ธนาคารกรุงไทย หรือ ธนาคารไทยพาณิชย์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</a:p>
          <a:p>
            <a:pPr>
              <a:spcBef>
                <a:spcPts val="650"/>
              </a:spcBef>
              <a:tabLst>
                <a:tab pos="487718" algn="l"/>
                <a:tab pos="975436" algn="l"/>
                <a:tab pos="1267791" algn="l"/>
              </a:tabLst>
            </a:pP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th-TH" sz="2800" b="1" u="sng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ขั้นตอนที่ </a:t>
            </a:r>
            <a:r>
              <a:rPr lang="en-US" sz="2800" b="1" u="sng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2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  </a:t>
            </a:r>
            <a:r>
              <a:rPr lang="th-TH" sz="28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สมัครเลือก คณะ/สาขาวิชา ที่ต้องการจะเข้าศึกษา </a:t>
            </a:r>
            <a:endParaRPr lang="en-US" sz="28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584711" indent="-196050">
              <a:spcBef>
                <a:spcPts val="650"/>
              </a:spcBef>
              <a:buFont typeface="+mj-lt"/>
              <a:buAutoNum type="arabicPeriod"/>
              <a:tabLst>
                <a:tab pos="975092" algn="l"/>
                <a:tab pos="1267448" algn="l"/>
              </a:tabLst>
            </a:pP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สมัครด้วยตนเองผ่าน 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website 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ที่ </a:t>
            </a:r>
            <a:r>
              <a:rPr lang="en-US" sz="2800" dirty="0" err="1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www.entrance.psu.ac.th</a:t>
            </a:r>
            <a:r>
              <a:rPr lang="en-US" sz="28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th-TH" sz="28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  </a:t>
            </a:r>
            <a:r>
              <a:rPr lang="th-TH" sz="2800" b="1" dirty="0">
                <a:solidFill>
                  <a:srgbClr val="C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ระหว่างวันที่ </a:t>
            </a:r>
            <a:r>
              <a:rPr lang="en-US" sz="2800" b="1" dirty="0">
                <a:solidFill>
                  <a:srgbClr val="C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5 - 8</a:t>
            </a:r>
            <a:r>
              <a:rPr lang="th-TH" sz="2800" b="1" dirty="0">
                <a:solidFill>
                  <a:srgbClr val="C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เมษายน </a:t>
            </a:r>
            <a:r>
              <a:rPr lang="en-US" sz="2800" b="1" dirty="0">
                <a:solidFill>
                  <a:srgbClr val="C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2562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 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แต่หากผู้สมัคร</a:t>
            </a:r>
            <a:r>
              <a:rPr lang="th-TH" sz="2800" b="1" i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ไม่ทำการเลือกคณะ/สาขาวิชา ในเวลาที่กำหนด  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มหาวิทยาลัยจะถือว่าผู้สมัครประสงค์จะ</a:t>
            </a:r>
            <a:r>
              <a:rPr lang="th-TH" sz="2800" b="1" i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สละสิทธิ์จากการคัดเลือก</a:t>
            </a:r>
          </a:p>
          <a:p>
            <a:pPr marL="584711" indent="-196050">
              <a:spcBef>
                <a:spcPts val="650"/>
              </a:spcBef>
              <a:buFont typeface="+mj-lt"/>
              <a:buAutoNum type="arabicPeriod"/>
              <a:tabLst>
                <a:tab pos="975092" algn="l"/>
                <a:tab pos="1267448" algn="l"/>
              </a:tabLst>
            </a:pP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ผู้สมัครสามารถเลือกคณะ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/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สาขาวิชา ตามลำดับความต้องการได้ไม่เกิน 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4 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อันดับ</a:t>
            </a:r>
          </a:p>
          <a:p>
            <a:pPr marL="584711" indent="-196050">
              <a:spcBef>
                <a:spcPts val="650"/>
              </a:spcBef>
              <a:buFont typeface="+mj-lt"/>
              <a:buAutoNum type="arabicPeriod"/>
              <a:tabLst>
                <a:tab pos="975092" algn="l"/>
                <a:tab pos="1267448" algn="l"/>
              </a:tabLst>
            </a:pP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สั่งพิมพ์ใบสมัครออกมาเพื่อเก็บไว้เป็นหลักฐาน 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1BFCC24-3221-0747-B194-9EB46BDF6AE6}"/>
              </a:ext>
            </a:extLst>
          </p:cNvPr>
          <p:cNvSpPr/>
          <p:nvPr/>
        </p:nvSpPr>
        <p:spPr>
          <a:xfrm>
            <a:off x="776536" y="548680"/>
            <a:ext cx="823291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tabLst>
                <a:tab pos="195362" algn="l"/>
                <a:tab pos="487718" algn="l"/>
                <a:tab pos="975436" algn="l"/>
                <a:tab pos="1267791" algn="l"/>
              </a:tabLst>
            </a:pPr>
            <a:r>
              <a:rPr lang="th-TH" sz="32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การสมัครเข้ารับการคัดเลือก    </a:t>
            </a:r>
            <a:r>
              <a:rPr lang="th-TH" sz="32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มี </a:t>
            </a:r>
            <a:r>
              <a:rPr lang="en-US" sz="32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2 </a:t>
            </a:r>
            <a:r>
              <a:rPr lang="th-TH" sz="32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ขั้นตอน</a:t>
            </a:r>
            <a:endParaRPr lang="en-US" sz="32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88860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0E9A1B4-4EC7-114B-B8A2-6514A314611D}"/>
              </a:ext>
            </a:extLst>
          </p:cNvPr>
          <p:cNvSpPr/>
          <p:nvPr/>
        </p:nvSpPr>
        <p:spPr>
          <a:xfrm>
            <a:off x="1208584" y="1582573"/>
            <a:ext cx="7488832" cy="104387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74638" indent="-274638"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487363" algn="l"/>
                <a:tab pos="974725" algn="l"/>
                <a:tab pos="1266825" algn="l"/>
              </a:tabLst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ค่าสมัครเหมาจ่าย  จำนวน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  400  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บาท</a:t>
            </a:r>
          </a:p>
          <a:p>
            <a:pPr marL="274638" indent="-274638"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487363" algn="l"/>
                <a:tab pos="974725" algn="l"/>
                <a:tab pos="1266825" algn="l"/>
              </a:tabLst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เลือกอับดับ คณะ/สาขาวิชา ได้สูงสุด 4 อันดับ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1BFCC24-3221-0747-B194-9EB46BDF6AE6}"/>
              </a:ext>
            </a:extLst>
          </p:cNvPr>
          <p:cNvSpPr/>
          <p:nvPr/>
        </p:nvSpPr>
        <p:spPr>
          <a:xfrm>
            <a:off x="1208584" y="893667"/>
            <a:ext cx="1779654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tabLst>
                <a:tab pos="195362" algn="l"/>
                <a:tab pos="487718" algn="l"/>
                <a:tab pos="975436" algn="l"/>
                <a:tab pos="1267791" algn="l"/>
              </a:tabLst>
            </a:pP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อัตราค่าสมัคร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US" sz="32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94184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DC37D65-A34F-7442-9333-7495749364A1}"/>
              </a:ext>
            </a:extLst>
          </p:cNvPr>
          <p:cNvSpPr/>
          <p:nvPr/>
        </p:nvSpPr>
        <p:spPr>
          <a:xfrm>
            <a:off x="1033023" y="692696"/>
            <a:ext cx="4152099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th-TH" sz="32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เอกสารที่ต้องใช้ในวันสอบสัมภาษณ์ 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229F86C-549A-934C-B7D3-6286CDF7A647}"/>
              </a:ext>
            </a:extLst>
          </p:cNvPr>
          <p:cNvSpPr/>
          <p:nvPr/>
        </p:nvSpPr>
        <p:spPr>
          <a:xfrm>
            <a:off x="1033023" y="1406206"/>
            <a:ext cx="7878875" cy="310854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58775" indent="-358775">
              <a:buFont typeface="+mj-lt"/>
              <a:buAutoNum type="arabicPeriod"/>
              <a:tabLst>
                <a:tab pos="682625" algn="l"/>
                <a:tab pos="876300" algn="l"/>
                <a:tab pos="1071563" algn="l"/>
              </a:tabLst>
            </a:pP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บัตรประจำตัวประชาชน หรือหลักฐานที่ทางราชการออกให้ว่าได้รับอนุญาตให้อยู่ในประเทศไทย  ฉบับจริง และสำเนา 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1 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ชุด </a:t>
            </a:r>
          </a:p>
          <a:p>
            <a:pPr marL="358775" indent="-358775">
              <a:buFont typeface="+mj-lt"/>
              <a:buAutoNum type="arabicPeriod"/>
              <a:tabLst>
                <a:tab pos="682625" algn="l"/>
                <a:tab pos="876300" algn="l"/>
                <a:tab pos="1071563" algn="l"/>
              </a:tabLst>
            </a:pP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ใบ </a:t>
            </a:r>
            <a:r>
              <a:rPr lang="th-TH" sz="2800" dirty="0" err="1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ปพ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.1 ของชั้นมัธยมศึกษาตอนปลาย (ม.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6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) ที่สำเร็จการศึกษา ฉบับจริง และสำเนา 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1 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ชุด</a:t>
            </a:r>
          </a:p>
          <a:p>
            <a:pPr marL="358775" indent="-358775">
              <a:buFont typeface="+mj-lt"/>
              <a:buAutoNum type="arabicPeriod"/>
              <a:tabLst>
                <a:tab pos="682625" algn="l"/>
                <a:tab pos="876300" algn="l"/>
                <a:tab pos="1071563" algn="l"/>
              </a:tabLst>
            </a:pP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ใบรายงานการตรวจสุขภาพร่างกายจากโรงพยาบาลของรัฐ หรือเอกชน </a:t>
            </a:r>
          </a:p>
          <a:p>
            <a:pPr>
              <a:tabLst>
                <a:tab pos="682625" algn="l"/>
                <a:tab pos="876300" algn="l"/>
                <a:tab pos="1071563" algn="l"/>
              </a:tabLst>
            </a:pP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      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download 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แบบฟอร์มได้ที่ 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en-US" sz="2800" u="sng" dirty="0">
                <a:solidFill>
                  <a:srgbClr val="0000FF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hlinkClick r:id="rId2"/>
              </a:rPr>
              <a:t>www.entrance.psu.ac.th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th-TH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(</a:t>
            </a:r>
            <a:r>
              <a:rPr lang="th-TH" sz="28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ยกเว้นคณะแพทยศาสตร์ และคณะทันตแพทยศาสตร์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51FABF8-CE09-8848-A68A-8AFD4FECAC5D}"/>
              </a:ext>
            </a:extLst>
          </p:cNvPr>
          <p:cNvSpPr/>
          <p:nvPr/>
        </p:nvSpPr>
        <p:spPr>
          <a:xfrm>
            <a:off x="1033023" y="4799966"/>
            <a:ext cx="6088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*</a:t>
            </a:r>
            <a:r>
              <a:rPr lang="th-TH" sz="24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สำหรับคณะการแพทย์แผนไทย มีรายละเอียดเพิ่มเติม ให้ดูในประกาศ</a:t>
            </a:r>
            <a:r>
              <a:rPr lang="th-TH" sz="2400" b="1" dirty="0" err="1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ฯ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075431F-4094-F742-9898-D12CEFDDECF1}"/>
              </a:ext>
            </a:extLst>
          </p:cNvPr>
          <p:cNvSpPr/>
          <p:nvPr/>
        </p:nvSpPr>
        <p:spPr>
          <a:xfrm>
            <a:off x="1044682" y="5445224"/>
            <a:ext cx="785555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28600" algn="l"/>
                <a:tab pos="457200" algn="l"/>
                <a:tab pos="685800" algn="l"/>
              </a:tabLst>
            </a:pPr>
            <a:r>
              <a:rPr lang="th-TH" sz="2400" b="1" i="1" u="sng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หมายเหตุ</a:t>
            </a:r>
            <a:r>
              <a:rPr lang="th-TH" sz="2400" b="1" i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    	เอกสารที่ถ่ายสำเนา ให้ผู้สมัครเขียนรับรองสำเนาว่า </a:t>
            </a:r>
            <a:endParaRPr lang="en-US" sz="24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>
              <a:spcAft>
                <a:spcPts val="0"/>
              </a:spcAft>
              <a:tabLst>
                <a:tab pos="228600" algn="l"/>
                <a:tab pos="450215" algn="l"/>
                <a:tab pos="685800" algn="l"/>
              </a:tabLst>
            </a:pPr>
            <a:r>
              <a:rPr lang="th-TH" sz="2400" b="1" i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			</a:t>
            </a:r>
            <a:r>
              <a:rPr lang="en-US" sz="2400" b="1" i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      </a:t>
            </a:r>
            <a:r>
              <a:rPr lang="th-TH" sz="2400" b="1" i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“สำเนาถูกต้องถ่ายจากต้นฉบับจริง”  และเซ็นชื่อรับรองสำเนาถูกต้องทุกแผ่น </a:t>
            </a:r>
            <a:r>
              <a:rPr lang="en-US" sz="2400" b="1" i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   </a:t>
            </a:r>
            <a:endParaRPr lang="en-US" sz="24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910926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52BA8D4-3870-0346-B336-BD21F3B4A2A0}"/>
              </a:ext>
            </a:extLst>
          </p:cNvPr>
          <p:cNvSpPr/>
          <p:nvPr/>
        </p:nvSpPr>
        <p:spPr>
          <a:xfrm>
            <a:off x="1059068" y="1484784"/>
            <a:ext cx="7710355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  <a:tabLst>
                <a:tab pos="630238" algn="l"/>
              </a:tabLst>
            </a:pP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ให้นำ</a:t>
            </a:r>
            <a:r>
              <a:rPr lang="th-TH" sz="2800" dirty="0">
                <a:solidFill>
                  <a:srgbClr val="C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ใบรายงานการตรวจสุขภาพร่างกาย 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ไปขอรับการตรวจที่</a:t>
            </a:r>
            <a:r>
              <a:rPr lang="th-TH" sz="2800" dirty="0">
                <a:solidFill>
                  <a:srgbClr val="C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โรงพยาบาลประจำจังหวัด</a:t>
            </a:r>
            <a:r>
              <a:rPr lang="en-US" sz="2800" dirty="0">
                <a:solidFill>
                  <a:srgbClr val="C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/</a:t>
            </a:r>
            <a:r>
              <a:rPr lang="th-TH" sz="2800" dirty="0">
                <a:solidFill>
                  <a:srgbClr val="C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ประจำอำเภอ หรือโรงพยาบาลศูนย์  หรือโรงพยาบาลที่สังกัดมหาวิทยาลัย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th-TH" sz="28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th-TH" sz="2800" b="1" i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ให้เรียบร้อยก่อนวันสอบสัมภาษณ์</a:t>
            </a:r>
            <a:endParaRPr lang="en-US" sz="2800" b="1" i="1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358775" indent="-358775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  <a:tabLst>
                <a:tab pos="630238" algn="l"/>
              </a:tabLst>
            </a:pP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นำใบรายงานผลการตรวจสุขภาพ</a:t>
            </a:r>
            <a:r>
              <a:rPr lang="th-TH" sz="2800" dirty="0" err="1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ฯ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ที่ได้ประทับตรารับรองแล้วจากโรงพยาบาล  ไปยื่นต่อกรรมการสอบสัมภาษณ์  ในวันสอบสัมภาษณ์</a:t>
            </a:r>
            <a:endParaRPr lang="en-US" sz="28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358775" indent="-358775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  <a:tabLst>
                <a:tab pos="630238" algn="l"/>
              </a:tabLst>
            </a:pPr>
            <a:r>
              <a:rPr lang="th-TH" sz="2800" b="1" i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เฉพาะผู้ที่สอบได้คณะแพทยศาสตร์ และ คณะทันตแพทยศาสตร์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  ให้ไปขอรับการตรวจร่างกายที่โรงพยาบาลสงขลานครินทร์ รายละเอียดคณะ</a:t>
            </a:r>
            <a:r>
              <a:rPr lang="th-TH" sz="2800" dirty="0" err="1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ฯ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จะแจ้งในวันที่ 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17 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เมษายน 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2562  (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อัตราค่าใช้จ่ายจะแจ้งในวันที่ 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12 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เมษายน 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2562)</a:t>
            </a:r>
            <a:endParaRPr lang="en-US" sz="28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E1C1A87-6811-D64D-B77D-810F9F838498}"/>
              </a:ext>
            </a:extLst>
          </p:cNvPr>
          <p:cNvSpPr/>
          <p:nvPr/>
        </p:nvSpPr>
        <p:spPr>
          <a:xfrm>
            <a:off x="1059068" y="692696"/>
            <a:ext cx="713189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450215" algn="l"/>
                <a:tab pos="630555" algn="l"/>
              </a:tabLst>
            </a:pPr>
            <a:r>
              <a:rPr lang="th-TH" sz="32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การตรวจร่างกาย </a:t>
            </a:r>
            <a:endParaRPr lang="en-US" sz="32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373378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C3F908E-C0AF-1642-9924-1303A915FEAE}"/>
              </a:ext>
            </a:extLst>
          </p:cNvPr>
          <p:cNvSpPr/>
          <p:nvPr/>
        </p:nvSpPr>
        <p:spPr>
          <a:xfrm>
            <a:off x="1103784" y="429800"/>
            <a:ext cx="72008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70510" algn="l"/>
                <a:tab pos="450215" algn="l"/>
                <a:tab pos="630555" algn="l"/>
                <a:tab pos="810260" algn="l"/>
                <a:tab pos="990600" algn="l"/>
              </a:tabLst>
            </a:pPr>
            <a:r>
              <a:rPr lang="th-TH" sz="32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การสอบสัมภาษณ์ </a:t>
            </a:r>
            <a:endParaRPr lang="en-US" sz="32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5AD4857D-9431-5441-B263-96C296A22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533974"/>
              </p:ext>
            </p:extLst>
          </p:nvPr>
        </p:nvGraphicFramePr>
        <p:xfrm>
          <a:off x="1064568" y="1140588"/>
          <a:ext cx="7663735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583">
                  <a:extLst>
                    <a:ext uri="{9D8B030D-6E8A-4147-A177-3AD203B41FA5}">
                      <a16:colId xmlns:a16="http://schemas.microsoft.com/office/drawing/2014/main" xmlns="" val="3681539245"/>
                    </a:ext>
                  </a:extLst>
                </a:gridCol>
                <a:gridCol w="5123152">
                  <a:extLst>
                    <a:ext uri="{9D8B030D-6E8A-4147-A177-3AD203B41FA5}">
                      <a16:colId xmlns:a16="http://schemas.microsoft.com/office/drawing/2014/main" xmlns="" val="1684267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วันที่</a:t>
                      </a:r>
                      <a:endParaRPr lang="en-US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คณะ</a:t>
                      </a:r>
                      <a:endParaRPr lang="en-US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1097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905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12 </a:t>
                      </a:r>
                      <a:r>
                        <a:rPr lang="th-TH" sz="2800" dirty="0"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เมษายน  </a:t>
                      </a:r>
                      <a:r>
                        <a:rPr lang="en-US" sz="2800" dirty="0"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2562 </a:t>
                      </a:r>
                      <a:endParaRPr lang="en-US" sz="2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  <a:tab pos="630555" algn="l"/>
                          <a:tab pos="810260" algn="l"/>
                          <a:tab pos="990600" algn="l"/>
                        </a:tabLst>
                      </a:pPr>
                      <a:r>
                        <a:rPr lang="th-TH" sz="2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ประกาศรายชื่อผู้มีสิทธิ์เข้าสอบสัมภาษณ์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  <a:tab pos="630555" algn="l"/>
                          <a:tab pos="810260" algn="l"/>
                          <a:tab pos="990600" algn="l"/>
                        </a:tabLst>
                      </a:pPr>
                      <a:r>
                        <a:rPr lang="en-US" sz="2800" dirty="0">
                          <a:solidFill>
                            <a:srgbClr val="C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http://</a:t>
                      </a:r>
                      <a:r>
                        <a:rPr lang="en-US" sz="2800" dirty="0" err="1">
                          <a:solidFill>
                            <a:srgbClr val="C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www.entrance.psu.ac.th</a:t>
                      </a:r>
                      <a:endParaRPr lang="en-US" sz="2800" dirty="0">
                        <a:solidFill>
                          <a:srgbClr val="C0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770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17-19 </a:t>
                      </a:r>
                      <a:r>
                        <a:rPr lang="th-TH" sz="2800" dirty="0"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เมษายน  </a:t>
                      </a:r>
                      <a:r>
                        <a:rPr lang="en-US" sz="2800" dirty="0"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2562 </a:t>
                      </a:r>
                      <a:endParaRPr lang="en-US" sz="2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  <a:tab pos="630555" algn="l"/>
                          <a:tab pos="810260" algn="l"/>
                          <a:tab pos="990600" algn="l"/>
                        </a:tabLst>
                      </a:pPr>
                      <a:r>
                        <a:rPr lang="th-TH" sz="2800" dirty="0"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คณะแพทยศาสตร์ (ทุกสาขาวิชา)  และ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  <a:tab pos="450215" algn="l"/>
                          <a:tab pos="630555" algn="l"/>
                          <a:tab pos="810260" algn="l"/>
                          <a:tab pos="990600" algn="l"/>
                        </a:tabLst>
                      </a:pPr>
                      <a:r>
                        <a:rPr lang="th-TH" sz="2800" dirty="0"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คณะทันตแพทยศาสตร์</a:t>
                      </a:r>
                      <a:endParaRPr lang="en-US" sz="2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2765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18 </a:t>
                      </a:r>
                      <a:r>
                        <a:rPr lang="th-TH" sz="2800" dirty="0"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เมษายน </a:t>
                      </a:r>
                      <a:r>
                        <a:rPr lang="en-US" sz="2800" dirty="0"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2562 </a:t>
                      </a:r>
                      <a:endParaRPr lang="en-US" sz="2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Angsana New" panose="02020603050405020304" pitchFamily="18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คณะอื่น ๆ ทุกคณะ</a:t>
                      </a:r>
                      <a:endParaRPr lang="en-US" sz="2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255001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D89DF5-F14D-CE46-A332-6ADF41C74266}"/>
              </a:ext>
            </a:extLst>
          </p:cNvPr>
          <p:cNvSpPr/>
          <p:nvPr/>
        </p:nvSpPr>
        <p:spPr>
          <a:xfrm>
            <a:off x="1064568" y="4047455"/>
            <a:ext cx="8074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70510" algn="l"/>
                <a:tab pos="450215" algn="l"/>
                <a:tab pos="630555" algn="l"/>
              </a:tabLst>
            </a:pPr>
            <a:r>
              <a:rPr lang="th-TH" sz="2400" b="1" i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สถานที่สอบสัมภาษณ์  จะประกาศ ให้ทราบพร้อมการประกาศรายชื่อผู้มีสิทธิ์เข้าสอบสัมภาษณ์</a:t>
            </a:r>
            <a:endParaRPr lang="en-US" sz="24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3BFBEE0-69C5-DE49-A69E-2D5B839E8758}"/>
              </a:ext>
            </a:extLst>
          </p:cNvPr>
          <p:cNvSpPr/>
          <p:nvPr/>
        </p:nvSpPr>
        <p:spPr>
          <a:xfrm>
            <a:off x="920552" y="4563125"/>
            <a:ext cx="80866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70510" algn="l"/>
                <a:tab pos="450215" algn="l"/>
                <a:tab pos="810260" algn="l"/>
                <a:tab pos="990600" algn="l"/>
              </a:tabLst>
            </a:pPr>
            <a:r>
              <a:rPr lang="th-TH" sz="2800" i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หลังเสร็จการสอบสัมภาษณ์ แต่ละคน  </a:t>
            </a:r>
          </a:p>
          <a:p>
            <a:pPr algn="ctr">
              <a:spcAft>
                <a:spcPts val="0"/>
              </a:spcAft>
              <a:tabLst>
                <a:tab pos="270510" algn="l"/>
                <a:tab pos="450215" algn="l"/>
                <a:tab pos="810260" algn="l"/>
                <a:tab pos="990600" algn="l"/>
              </a:tabLst>
            </a:pPr>
            <a:r>
              <a:rPr lang="th-TH" sz="2800" i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กรรมการสอบสัมภาษณ์จะแจ้งผลการสอบให้ผู้เข้าสอบได้ทราบทันที </a:t>
            </a:r>
            <a:endParaRPr lang="en-US" sz="28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04D17DD-E7BC-0C4F-A7A1-5D9159106195}"/>
              </a:ext>
            </a:extLst>
          </p:cNvPr>
          <p:cNvSpPr/>
          <p:nvPr/>
        </p:nvSpPr>
        <p:spPr>
          <a:xfrm>
            <a:off x="920552" y="5643245"/>
            <a:ext cx="816310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70510" algn="l"/>
                <a:tab pos="450215" algn="l"/>
                <a:tab pos="630555" algn="l"/>
              </a:tabLst>
            </a:pPr>
            <a:r>
              <a:rPr lang="th-TH" sz="28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ผู้ใดไม่ไปสอบสัมภาษณ์ตามที่ได้กำหนดไว้ จะถือว่าผู้นั้นสละสิทธิ์การเข้าศึกษา</a:t>
            </a:r>
          </a:p>
          <a:p>
            <a:pPr algn="ctr">
              <a:spcAft>
                <a:spcPts val="0"/>
              </a:spcAft>
              <a:tabLst>
                <a:tab pos="270510" algn="l"/>
                <a:tab pos="450215" algn="l"/>
                <a:tab pos="630555" algn="l"/>
              </a:tabLst>
            </a:pPr>
            <a:r>
              <a:rPr lang="th-TH" sz="28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ในมหาวิทยาลัยสงขลานครินทร์โดยวิธีรับตรง</a:t>
            </a:r>
            <a:r>
              <a:rPr lang="en-US" sz="28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(</a:t>
            </a:r>
            <a:r>
              <a:rPr lang="th-TH" sz="28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โควตาภูมิภาค)</a:t>
            </a:r>
            <a:endParaRPr lang="en-US" sz="2800" b="1" dirty="0">
              <a:solidFill>
                <a:srgbClr val="FF0000"/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66043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11D4F3C8-F0C6-784B-A650-503C2BE98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890873"/>
              </p:ext>
            </p:extLst>
          </p:nvPr>
        </p:nvGraphicFramePr>
        <p:xfrm>
          <a:off x="560512" y="1052736"/>
          <a:ext cx="8856984" cy="567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xmlns="" val="653378348"/>
                    </a:ext>
                  </a:extLst>
                </a:gridCol>
                <a:gridCol w="6984776">
                  <a:extLst>
                    <a:ext uri="{9D8B030D-6E8A-4147-A177-3AD203B41FA5}">
                      <a16:colId xmlns:a16="http://schemas.microsoft.com/office/drawing/2014/main" xmlns="" val="2876409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วันที่</a:t>
                      </a:r>
                      <a:endParaRPr lang="en-US" sz="20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กิจกรรม</a:t>
                      </a:r>
                      <a:endParaRPr lang="en-US" sz="20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6092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19 - 30</a:t>
                      </a:r>
                      <a:r>
                        <a:rPr lang="th-TH" sz="200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พฤศจิกายน </a:t>
                      </a:r>
                      <a:r>
                        <a:rPr lang="en-US" sz="200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2561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โรงเรียนส่งข้อมูลนักเรียน ชั้นมัธยมศึกษาตอนปลาย (ม.</a:t>
                      </a:r>
                      <a:r>
                        <a:rPr lang="en-US" sz="200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6)</a:t>
                      </a:r>
                      <a:r>
                        <a:rPr lang="th-TH" sz="200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 ทาง </a:t>
                      </a:r>
                      <a:r>
                        <a:rPr lang="en-US" sz="200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website http://</a:t>
                      </a:r>
                      <a:r>
                        <a:rPr lang="en-US" sz="2000" dirty="0" err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www.entrance.psu.ac.th</a:t>
                      </a:r>
                      <a:r>
                        <a:rPr lang="th-TH" sz="200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  (จัดส่งเป็น ไฟล์ </a:t>
                      </a:r>
                      <a:r>
                        <a:rPr lang="en-US" sz="200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excel </a:t>
                      </a:r>
                      <a:r>
                        <a:rPr lang="th-TH" sz="200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ตามรูปแบบที่มหาวิทยาลัยกำหนด)</a:t>
                      </a:r>
                      <a:endParaRPr lang="en-US" sz="20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16596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7 - 20 </a:t>
                      </a:r>
                      <a:r>
                        <a:rPr lang="th-TH" sz="200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มกราคม </a:t>
                      </a:r>
                      <a:r>
                        <a:rPr lang="en-US" sz="200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2562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นักเรียน(รายใหม่)  สมัครสมาชิก </a:t>
                      </a:r>
                      <a:r>
                        <a:rPr lang="th-TH" sz="2000" u="sng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เพื่อรับรหัสผ่าน</a:t>
                      </a:r>
                      <a:r>
                        <a:rPr lang="th-TH" sz="200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สำหรับใช้ในการสมัคร ทาง </a:t>
                      </a:r>
                      <a:r>
                        <a:rPr lang="en-US" sz="200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website</a:t>
                      </a:r>
                      <a:r>
                        <a:rPr lang="th-TH" sz="200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http://</a:t>
                      </a:r>
                      <a:r>
                        <a:rPr lang="en-US" sz="2000" dirty="0" err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www.entrance.psu.ac.th</a:t>
                      </a:r>
                      <a:endParaRPr lang="en-US" sz="20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93638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7 - 20 </a:t>
                      </a:r>
                      <a:r>
                        <a:rPr lang="th-TH" sz="200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มกราคม </a:t>
                      </a:r>
                      <a:r>
                        <a:rPr lang="en-US" sz="200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2562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นักเรียนดำเนินการสมัคร และ แก้ไขข้อมูลการสมัคร  ทาง </a:t>
                      </a:r>
                      <a:r>
                        <a:rPr lang="en-US" sz="200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website</a:t>
                      </a:r>
                      <a:r>
                        <a:rPr lang="th-TH" sz="200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2000" u="none" strike="noStrike" dirty="0">
                          <a:solidFill>
                            <a:srgbClr val="0000FF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  <a:hlinkClick r:id="rId2"/>
                        </a:rPr>
                        <a:t>http://www.entrance.psu.ac.th</a:t>
                      </a:r>
                      <a:endParaRPr lang="en-US" sz="20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i="1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(ระบบรับสมัครปิดในวันที่ </a:t>
                      </a:r>
                      <a:r>
                        <a:rPr lang="en-US" sz="2000" i="1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20 </a:t>
                      </a:r>
                      <a:r>
                        <a:rPr lang="th-TH" sz="2000" i="1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มกราคม </a:t>
                      </a:r>
                      <a:r>
                        <a:rPr lang="en-US" sz="2000" i="1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2562</a:t>
                      </a:r>
                      <a:r>
                        <a:rPr lang="th-TH" sz="2000" i="1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เวลา </a:t>
                      </a:r>
                      <a:r>
                        <a:rPr lang="en-US" sz="2000" i="1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23.30 </a:t>
                      </a:r>
                      <a:r>
                        <a:rPr lang="th-TH" sz="2000" i="1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น.)</a:t>
                      </a:r>
                      <a:endParaRPr lang="en-US" sz="20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28587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7 - 21 </a:t>
                      </a:r>
                      <a:r>
                        <a:rPr lang="th-TH" sz="200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มกราคม </a:t>
                      </a:r>
                      <a:r>
                        <a:rPr lang="en-US" sz="200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2562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พิมพ์ใบสมัคร และชำระเงินค่าสมัคร (เหมาจ่าย </a:t>
                      </a:r>
                      <a:r>
                        <a:rPr lang="en-US" sz="200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400 </a:t>
                      </a:r>
                      <a:r>
                        <a:rPr lang="th-TH" sz="200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บาท)  ที่ธนาคารไทยพาณิชย์จำกัด (มหาชน) หรือธนาคารกรุงไทยจำกัด (มหาชน)</a:t>
                      </a:r>
                      <a:endParaRPr lang="en-US" sz="20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56479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24 - 27 </a:t>
                      </a:r>
                      <a:r>
                        <a:rPr lang="th-TH" sz="200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มกราคม </a:t>
                      </a:r>
                      <a:r>
                        <a:rPr lang="en-US" sz="200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2562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spc="-3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ประกาศรายชื่อผู้สมัคร</a:t>
                      </a:r>
                      <a:r>
                        <a:rPr lang="th-TH" sz="2000" b="1" spc="-3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2000" spc="-3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ทาง </a:t>
                      </a:r>
                      <a:r>
                        <a:rPr lang="en-US" sz="2000" spc="-3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website</a:t>
                      </a:r>
                      <a:r>
                        <a:rPr lang="th-TH" sz="2000" spc="-3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2000" u="none" strike="noStrike" spc="-30" dirty="0">
                          <a:solidFill>
                            <a:srgbClr val="0000FF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  <a:hlinkClick r:id="rId2"/>
                        </a:rPr>
                        <a:t>http://www.entrance.psu.ac.th</a:t>
                      </a:r>
                      <a:r>
                        <a:rPr lang="th-TH" sz="2000" u="none" strike="noStrike" spc="-30" dirty="0">
                          <a:solidFill>
                            <a:srgbClr val="0000FF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200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ครูแนะแนว ตรวจสอบข้อมูล และพิมพ์รายชื่อผู้สมัคร</a:t>
                      </a:r>
                      <a:r>
                        <a:rPr lang="en-US" sz="200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 (</a:t>
                      </a:r>
                      <a:r>
                        <a:rPr lang="th-TH" sz="200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เก็บไว้เป็นหลักฐาน</a:t>
                      </a:r>
                      <a:r>
                        <a:rPr lang="en-US" sz="200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)</a:t>
                      </a:r>
                      <a:r>
                        <a:rPr lang="th-TH" sz="200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 ในกรณีข้อมูลมีคลาดเคลื่อนจากข้อเท็จจริง ให้แจ้งมหาวิทยาลัยภายในช่วงเวลานี้เท่านั้น</a:t>
                      </a:r>
                      <a:r>
                        <a:rPr lang="th-TH" sz="2000" i="1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  </a:t>
                      </a:r>
                      <a:endParaRPr lang="en-US" sz="20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58553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16 - 17 </a:t>
                      </a:r>
                      <a:r>
                        <a:rPr lang="th-TH" sz="200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มีนาคม </a:t>
                      </a:r>
                      <a:r>
                        <a:rPr lang="en-US" sz="200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2562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ผู้สมัคร สอบข้อเขียนวิชาสามัญ </a:t>
                      </a:r>
                      <a:r>
                        <a:rPr lang="en-US" sz="200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9</a:t>
                      </a:r>
                      <a:r>
                        <a:rPr lang="th-TH" sz="200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วิชา  (จัดสอบโดย </a:t>
                      </a:r>
                      <a:r>
                        <a:rPr lang="th-TH" sz="2000" dirty="0" err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สท</a:t>
                      </a:r>
                      <a:r>
                        <a:rPr lang="th-TH" sz="200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ศ.)</a:t>
                      </a:r>
                      <a:endParaRPr lang="en-US" sz="20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16772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5 - 8 </a:t>
                      </a:r>
                      <a:r>
                        <a:rPr lang="th-TH" sz="200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เมษายน </a:t>
                      </a:r>
                      <a:r>
                        <a:rPr lang="en-US" sz="200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2562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u="sng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นักเรียนเลือกอันดับ คณะ/สาขาวิชา และแก้ไขข้อมูลส่วนตัว</a:t>
                      </a:r>
                      <a:r>
                        <a:rPr lang="en-US" sz="200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spc="-3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ทาง </a:t>
                      </a:r>
                      <a:r>
                        <a:rPr lang="en-US" sz="2000" spc="-3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website</a:t>
                      </a:r>
                      <a:r>
                        <a:rPr lang="th-TH" sz="200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2000" u="none" strike="noStrike" dirty="0">
                          <a:solidFill>
                            <a:srgbClr val="0000FF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  <a:hlinkClick r:id="rId2"/>
                        </a:rPr>
                        <a:t>http://www.entrance.psu.ac.th</a:t>
                      </a:r>
                      <a:r>
                        <a:rPr lang="th-TH" sz="200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 เลือกได้สูงสุด 4 สาขาวิชา  </a:t>
                      </a:r>
                      <a:endParaRPr lang="en-US" sz="20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i="1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(ระบบรับสมัครปิดในวันที่ </a:t>
                      </a:r>
                      <a:r>
                        <a:rPr lang="en-US" sz="2000" i="1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8</a:t>
                      </a:r>
                      <a:r>
                        <a:rPr lang="th-TH" sz="2000" i="1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เมษายน </a:t>
                      </a:r>
                      <a:r>
                        <a:rPr lang="en-US" sz="2000" i="1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2562</a:t>
                      </a:r>
                      <a:r>
                        <a:rPr lang="th-TH" sz="2000" i="1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เวลา </a:t>
                      </a:r>
                      <a:r>
                        <a:rPr lang="en-US" sz="2000" i="1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23.30 </a:t>
                      </a:r>
                      <a:r>
                        <a:rPr lang="th-TH" sz="2000" i="1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น.)</a:t>
                      </a:r>
                      <a:endParaRPr lang="en-US" sz="200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3437083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FE33DA9-D0AD-4744-8BED-6FC680DA9463}"/>
              </a:ext>
            </a:extLst>
          </p:cNvPr>
          <p:cNvSpPr/>
          <p:nvPr/>
        </p:nvSpPr>
        <p:spPr>
          <a:xfrm>
            <a:off x="1136576" y="116632"/>
            <a:ext cx="7632848" cy="9417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2400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ปฏิทินดำเนินการคัดเลือกนักเรียนใน 14 จังหวัดภาคใต้  โดยวิธีรับตรง (โควตาภูมิภาค)</a:t>
            </a:r>
            <a:r>
              <a:rPr lang="en-US" sz="2400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 </a:t>
            </a:r>
            <a:r>
              <a:rPr lang="th-TH" sz="2400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มหาวิทยาลัยสงขลานครินทร์ ประจำปีการศึกษา</a:t>
            </a:r>
            <a:r>
              <a:rPr lang="en-US" sz="2400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 2562</a:t>
            </a:r>
            <a:endParaRPr lang="en-US" sz="16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96120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2D32E9-A3EF-426F-AEEF-47E2753EB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3878" y="642937"/>
            <a:ext cx="5128795" cy="958172"/>
          </a:xfrm>
        </p:spPr>
        <p:txBody>
          <a:bodyPr/>
          <a:lstStyle/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วัตถุประสงค์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TCAS62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ยังคงเดิม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3C25C6BE-6C0C-4317-98C7-3720BF4634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5531478"/>
              </p:ext>
            </p:extLst>
          </p:nvPr>
        </p:nvGraphicFramePr>
        <p:xfrm>
          <a:off x="118847" y="1324885"/>
          <a:ext cx="9751083" cy="4775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36DDA1F-1FD3-4E44-B117-961FCB7D1418}"/>
              </a:ext>
            </a:extLst>
          </p:cNvPr>
          <p:cNvSpPr/>
          <p:nvPr/>
        </p:nvSpPr>
        <p:spPr>
          <a:xfrm rot="17846350">
            <a:off x="2248899" y="3819979"/>
            <a:ext cx="3328155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900" b="1" dirty="0">
                <a:solidFill>
                  <a:schemeClr val="bg1"/>
                </a:solidFill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rPr>
              <a:t>วัตถุประสงค์ </a:t>
            </a:r>
            <a:r>
              <a:rPr lang="en-US" sz="3900" b="1" dirty="0">
                <a:solidFill>
                  <a:schemeClr val="bg1"/>
                </a:solidFill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rPr>
              <a:t>TCAS62 </a:t>
            </a:r>
            <a:endParaRPr lang="en-US" sz="2288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0931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11D4F3C8-F0C6-784B-A650-503C2BE98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676421"/>
              </p:ext>
            </p:extLst>
          </p:nvPr>
        </p:nvGraphicFramePr>
        <p:xfrm>
          <a:off x="560512" y="1052736"/>
          <a:ext cx="8856984" cy="5133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xmlns="" val="653378348"/>
                    </a:ext>
                  </a:extLst>
                </a:gridCol>
                <a:gridCol w="6984776">
                  <a:extLst>
                    <a:ext uri="{9D8B030D-6E8A-4147-A177-3AD203B41FA5}">
                      <a16:colId xmlns:a16="http://schemas.microsoft.com/office/drawing/2014/main" xmlns="" val="2876409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วันที่</a:t>
                      </a:r>
                      <a:endParaRPr lang="en-US" sz="20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กิจกรรม</a:t>
                      </a:r>
                      <a:endParaRPr lang="en-US" sz="20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6092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12 </a:t>
                      </a:r>
                      <a:r>
                        <a:rPr lang="th-TH" sz="2000" b="0" i="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เมษายน </a:t>
                      </a:r>
                      <a:r>
                        <a:rPr lang="en-US" sz="2000" b="0" i="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2562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i="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ประกาศรายชื่อผู้ได้รับคัดเลือกและมีสิทธิ์เข้าสอบสัมภาษณ์ คณะ</a:t>
                      </a:r>
                      <a:r>
                        <a:rPr lang="en-US" sz="2000" b="0" i="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th-TH" sz="2000" b="0" i="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ประเภทวิชา </a:t>
                      </a:r>
                      <a:endParaRPr lang="en-US" sz="2000" b="0" i="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i="0" spc="-3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ทาง </a:t>
                      </a:r>
                      <a:r>
                        <a:rPr lang="en-US" sz="2000" b="0" i="0" spc="-3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website</a:t>
                      </a:r>
                      <a:r>
                        <a:rPr lang="th-TH" sz="2000" b="0" i="0" spc="-3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  <a:hlinkClick r:id="rId2"/>
                        </a:rPr>
                        <a:t>http://www.entrance.psu.ac.th</a:t>
                      </a:r>
                      <a:endParaRPr lang="en-US" sz="2000" b="0" i="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16596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90570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17-19 </a:t>
                      </a:r>
                      <a:r>
                        <a:rPr lang="th-TH" sz="2000" b="0" i="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เมษายน </a:t>
                      </a:r>
                      <a:r>
                        <a:rPr lang="en-US" sz="2000" b="0" i="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2562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i="0" kern="1200" dirty="0">
                          <a:solidFill>
                            <a:schemeClr val="dk1"/>
                          </a:solidFill>
                          <a:effectLst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สอบสัมภาษณ์ คณะแพทยศาสตร์ (รวมทุกสาขาวิชา)  และคณะทันแพทยศาสตร์</a:t>
                      </a:r>
                      <a:r>
                        <a:rPr lang="en-US" sz="2000" b="0" i="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endParaRPr lang="en-US" sz="2000" b="0" i="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93638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7250" algn="l"/>
                        </a:tabLst>
                      </a:pPr>
                      <a:r>
                        <a:rPr lang="en-US" sz="2000" b="0" i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18 </a:t>
                      </a:r>
                      <a:r>
                        <a:rPr lang="th-TH" sz="2000" b="0" i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เมษายน </a:t>
                      </a:r>
                      <a:r>
                        <a:rPr lang="en-US" sz="2000" b="0" i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2562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i="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สอบสัมภาษณ์คณะอื่น</a:t>
                      </a:r>
                      <a:r>
                        <a:rPr lang="en-US" sz="2000" b="0" i="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2000" b="0" i="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ๆ  ทุกคณะ</a:t>
                      </a:r>
                      <a:endParaRPr lang="en-US" sz="2000" b="0" i="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28587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19 </a:t>
                      </a:r>
                      <a:r>
                        <a:rPr lang="th-TH" sz="2000" b="0" i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เมษายน </a:t>
                      </a:r>
                      <a:r>
                        <a:rPr lang="en-US" sz="2000" b="0" i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2562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i="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ประกาศรายชื่อผู้ผ่านการสัมภาษณ์และได้รับคัดเลือกเข้าศึกษา</a:t>
                      </a:r>
                      <a:r>
                        <a:rPr lang="en-US" sz="2000" b="0" i="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i="0" spc="-3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ทาง </a:t>
                      </a:r>
                      <a:r>
                        <a:rPr lang="en-US" sz="2000" b="0" i="0" spc="-3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website</a:t>
                      </a:r>
                      <a:r>
                        <a:rPr lang="th-TH" sz="2000" b="0" i="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  <a:hlinkClick r:id="rId2"/>
                        </a:rPr>
                        <a:t>http://www.entrance.psu.ac.th</a:t>
                      </a:r>
                      <a:endParaRPr lang="en-US" sz="2000" b="0" i="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56479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24 – 25 </a:t>
                      </a:r>
                      <a:r>
                        <a:rPr lang="th-TH" sz="2000" b="0" i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เมษายน </a:t>
                      </a:r>
                      <a:r>
                        <a:rPr lang="en-US" sz="2000" b="0" i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2562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i="0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นักเรียนยืนยันสิทธิ์การเลือกสาขาวิชาในระบบ </a:t>
                      </a:r>
                      <a:r>
                        <a:rPr lang="en-US" sz="2400" b="1" i="0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Clearing-house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i="0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ที่เว็บไซต์ ของ สมาคม </a:t>
                      </a:r>
                      <a:r>
                        <a:rPr lang="th-TH" sz="2400" b="1" i="0" dirty="0" err="1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ทป</a:t>
                      </a:r>
                      <a:r>
                        <a:rPr lang="th-TH" sz="2400" b="1" i="0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อ. </a:t>
                      </a:r>
                      <a:r>
                        <a:rPr lang="en-US" sz="2400" b="1" i="0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(http://</a:t>
                      </a:r>
                      <a:r>
                        <a:rPr lang="en-US" sz="2400" b="1" i="0" dirty="0" err="1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mytcas.com</a:t>
                      </a:r>
                      <a:r>
                        <a:rPr lang="en-US" sz="2400" b="1" i="0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)*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58553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30 </a:t>
                      </a:r>
                      <a:r>
                        <a:rPr lang="th-TH" sz="2000" b="0" i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เมษายน </a:t>
                      </a:r>
                      <a:r>
                        <a:rPr lang="en-US" sz="2000" b="0" i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2562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i="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ประกาศรายชื่อ </a:t>
                      </a:r>
                      <a:r>
                        <a:rPr lang="th-TH" sz="2000" b="0" i="0" u="sng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ผู้มีสิทธิ์เข้าศึกษา</a:t>
                      </a:r>
                      <a:r>
                        <a:rPr lang="th-TH" sz="2000" b="0" i="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ในมหาวิทยาลัยสงขลานครินทร์ </a:t>
                      </a:r>
                      <a:endParaRPr lang="en-US" sz="2000" b="0" i="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i="0" spc="-3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ทาง </a:t>
                      </a:r>
                      <a:r>
                        <a:rPr lang="en-US" sz="2000" b="0" i="0" spc="-3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website</a:t>
                      </a:r>
                      <a:r>
                        <a:rPr lang="th-TH" sz="2000" b="0" i="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 </a:t>
                      </a:r>
                      <a:r>
                        <a:rPr lang="en-US" sz="2000" b="0" i="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http://</a:t>
                      </a:r>
                      <a:r>
                        <a:rPr lang="en-US" sz="2000" b="0" i="0" dirty="0" err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www.entrance.psu.ac.th</a:t>
                      </a:r>
                      <a:endParaRPr lang="en-US" sz="2000" b="0" i="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i="0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(เฉพาะผู้ที่ยืนยันสิทธิ์เข้าศึกษา ผ่านระบบ </a:t>
                      </a:r>
                      <a:r>
                        <a:rPr lang="en-US" sz="2000" b="1" i="0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Clearing-house </a:t>
                      </a:r>
                      <a:r>
                        <a:rPr lang="th-TH" sz="2000" b="1" i="0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แล้วเท่านั้น</a:t>
                      </a:r>
                      <a:r>
                        <a:rPr lang="en-US" sz="2000" b="1" i="0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) 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16772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i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ตามที่มหาวิทยาลัยกำหนด</a:t>
                      </a:r>
                      <a:endParaRPr lang="en-US" sz="2000" b="0" i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i="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ผู้มีสิทธิ์เข้าศึกษาชำระค่าธรรมเนียมการศึกษา ภาคการศึกษาที่ </a:t>
                      </a:r>
                      <a:r>
                        <a:rPr lang="en-US" sz="2000" b="0" i="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1/2562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3437083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FE33DA9-D0AD-4744-8BED-6FC680DA9463}"/>
              </a:ext>
            </a:extLst>
          </p:cNvPr>
          <p:cNvSpPr/>
          <p:nvPr/>
        </p:nvSpPr>
        <p:spPr>
          <a:xfrm>
            <a:off x="1136576" y="116632"/>
            <a:ext cx="7632848" cy="9417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2400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ปฏิทินดำเนินการคัดเลือกนักเรียนใน 14 จังหวัดภาคใต้  โดยวิธีรับตรง (โควตาภูมิภาค)</a:t>
            </a:r>
            <a:r>
              <a:rPr lang="en-US" sz="2400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 </a:t>
            </a:r>
            <a:r>
              <a:rPr lang="th-TH" sz="2400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มหาวิทยาลัยสงขลานครินทร์ ประจำปีการศึกษา</a:t>
            </a:r>
            <a:r>
              <a:rPr lang="en-US" sz="2400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 2562</a:t>
            </a:r>
            <a:r>
              <a:rPr lang="th-TH" sz="2400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(ต่อ)</a:t>
            </a:r>
            <a:endParaRPr lang="en-US" sz="16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93863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8881DEA-22FD-AD4A-B8CB-7033378417F8}"/>
              </a:ext>
            </a:extLst>
          </p:cNvPr>
          <p:cNvSpPr txBox="1"/>
          <p:nvPr/>
        </p:nvSpPr>
        <p:spPr>
          <a:xfrm>
            <a:off x="1064568" y="836712"/>
            <a:ext cx="727280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ข้อแนะนำผู้สมัคร</a:t>
            </a:r>
            <a:endParaRPr lang="en-US" sz="3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99867B-E56E-5749-B409-E93855A61632}"/>
              </a:ext>
            </a:extLst>
          </p:cNvPr>
          <p:cNvSpPr txBox="1"/>
          <p:nvPr/>
        </p:nvSpPr>
        <p:spPr>
          <a:xfrm>
            <a:off x="920552" y="1437874"/>
            <a:ext cx="7920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150" indent="-311150">
              <a:buFont typeface="+mj-lt"/>
              <a:buAutoNum type="arabicPeriod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ผู้สมัครควรลงทะเบียน</a:t>
            </a:r>
            <a:r>
              <a:rPr lang="th-TH" sz="28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ที่เว็บไซต์ ของ สมาคม </a:t>
            </a:r>
            <a:r>
              <a:rPr lang="th-TH" sz="2800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ทป</a:t>
            </a:r>
            <a:r>
              <a:rPr lang="th-TH" sz="28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อ. </a:t>
            </a:r>
            <a:r>
              <a:rPr lang="en-US" sz="28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(</a:t>
            </a:r>
            <a:r>
              <a:rPr lang="en-US" sz="28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http://mytcas.com</a:t>
            </a:r>
            <a:r>
              <a:rPr lang="en-US" sz="28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)</a:t>
            </a:r>
            <a:r>
              <a:rPr lang="th-TH" sz="28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ก่อนสมัครสมาชิกเพื่อรับรหัสผ่านของระบบสอบคัดเลือกโดยวิธีรับตรงของมหาวิทยาลัยสงขลานครินทร์</a:t>
            </a:r>
          </a:p>
          <a:p>
            <a:pPr marL="311150" indent="-311150">
              <a:buFont typeface="+mj-lt"/>
              <a:buAutoNum type="arabicPeriod"/>
            </a:pPr>
            <a:r>
              <a:rPr lang="th-TH" sz="28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ในการตั้งชื่อ เมล์ของผู้สมัคร แนะนำให้ตั้งชื่อเมล์ให้สอดคล้องกับชื่อนักเรียนเพื่อจะได้จดจำได้ง่าย เช่น</a:t>
            </a:r>
            <a:endParaRPr lang="en-US" sz="2800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D0C88215-2567-C348-A3D9-25B436A53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985275"/>
              </p:ext>
            </p:extLst>
          </p:nvPr>
        </p:nvGraphicFramePr>
        <p:xfrm>
          <a:off x="1136576" y="3723460"/>
          <a:ext cx="7488832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6238">
                  <a:extLst>
                    <a:ext uri="{9D8B030D-6E8A-4147-A177-3AD203B41FA5}">
                      <a16:colId xmlns:a16="http://schemas.microsoft.com/office/drawing/2014/main" xmlns="" val="757379116"/>
                    </a:ext>
                  </a:extLst>
                </a:gridCol>
                <a:gridCol w="4222594">
                  <a:extLst>
                    <a:ext uri="{9D8B030D-6E8A-4147-A177-3AD203B41FA5}">
                      <a16:colId xmlns:a16="http://schemas.microsoft.com/office/drawing/2014/main" xmlns="" val="29228350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ชื่อ</a:t>
                      </a:r>
                      <a:r>
                        <a:rPr lang="en-US" sz="2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</a:t>
                      </a:r>
                      <a:r>
                        <a:rPr lang="th-TH" sz="2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สกุล</a:t>
                      </a:r>
                      <a:endParaRPr lang="en-US" sz="2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Email </a:t>
                      </a:r>
                      <a:r>
                        <a:rPr lang="th-TH" sz="2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ที่ควรจะเป็น</a:t>
                      </a:r>
                      <a:endParaRPr lang="en-US" sz="2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085027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Jedsada</a:t>
                      </a:r>
                      <a:r>
                        <a:rPr lang="en-US" sz="2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2800" dirty="0" err="1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Mokhagul</a:t>
                      </a:r>
                      <a:endParaRPr lang="en-US" sz="2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mjedsada@gmail.com</a:t>
                      </a:r>
                      <a:endParaRPr lang="en-US" sz="2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88709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jedsada.m@gmail.com</a:t>
                      </a:r>
                      <a:endParaRPr lang="en-US" sz="2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53395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jedsada.mok@gmail.com</a:t>
                      </a:r>
                      <a:endParaRPr lang="en-US" sz="28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8676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7956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85E259-5FAC-7648-A057-6FE155E45B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ขอขอบคุณสไลด์เกี่ยวกับ</a:t>
            </a:r>
            <a:b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TCAS 62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จากสมาคม </a:t>
            </a:r>
            <a:r>
              <a:rPr lang="th-TH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ทป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อ.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73554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5C1CE0-03F0-46AB-80AF-3594DDFEB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rgbClr val="0D358B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ยังคงมี </a:t>
            </a:r>
            <a:r>
              <a:rPr lang="en-US" dirty="0">
                <a:solidFill>
                  <a:srgbClr val="0D358B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 </a:t>
            </a:r>
            <a:r>
              <a:rPr lang="th-TH" dirty="0">
                <a:solidFill>
                  <a:srgbClr val="0D358B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รอบ การรับในแต่ละรอบ</a:t>
            </a:r>
            <a:endParaRPr lang="en-US" dirty="0">
              <a:solidFill>
                <a:srgbClr val="0D358B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06D17D4D-37AB-45B4-A87B-F46952FD6D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643414"/>
              </p:ext>
            </p:extLst>
          </p:nvPr>
        </p:nvGraphicFramePr>
        <p:xfrm>
          <a:off x="1" y="1437437"/>
          <a:ext cx="9906000" cy="51102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88671">
                  <a:extLst>
                    <a:ext uri="{9D8B030D-6E8A-4147-A177-3AD203B41FA5}">
                      <a16:colId xmlns:a16="http://schemas.microsoft.com/office/drawing/2014/main" xmlns="" val="3736247134"/>
                    </a:ext>
                  </a:extLst>
                </a:gridCol>
                <a:gridCol w="2640361">
                  <a:extLst>
                    <a:ext uri="{9D8B030D-6E8A-4147-A177-3AD203B41FA5}">
                      <a16:colId xmlns:a16="http://schemas.microsoft.com/office/drawing/2014/main" xmlns="" val="4040893648"/>
                    </a:ext>
                  </a:extLst>
                </a:gridCol>
                <a:gridCol w="2664229">
                  <a:extLst>
                    <a:ext uri="{9D8B030D-6E8A-4147-A177-3AD203B41FA5}">
                      <a16:colId xmlns:a16="http://schemas.microsoft.com/office/drawing/2014/main" xmlns="" val="2647653880"/>
                    </a:ext>
                  </a:extLst>
                </a:gridCol>
                <a:gridCol w="2612739">
                  <a:extLst>
                    <a:ext uri="{9D8B030D-6E8A-4147-A177-3AD203B41FA5}">
                      <a16:colId xmlns:a16="http://schemas.microsoft.com/office/drawing/2014/main" xmlns="" val="3404099096"/>
                    </a:ext>
                  </a:extLst>
                </a:gridCol>
              </a:tblGrid>
              <a:tr h="771955"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solidFill>
                            <a:srgbClr val="C0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รอบที่</a:t>
                      </a:r>
                      <a:endParaRPr lang="en-US" sz="2200" b="1" dirty="0">
                        <a:solidFill>
                          <a:srgbClr val="C0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solidFill>
                            <a:srgbClr val="C0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กลุ่มเป้าหมาย</a:t>
                      </a:r>
                      <a:endParaRPr lang="en-US" sz="2200" b="1" dirty="0">
                        <a:solidFill>
                          <a:srgbClr val="C0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solidFill>
                            <a:srgbClr val="C0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การกำหนด</a:t>
                      </a:r>
                    </a:p>
                    <a:p>
                      <a:pPr algn="ctr"/>
                      <a:r>
                        <a:rPr lang="th-TH" sz="2200" b="1" dirty="0">
                          <a:solidFill>
                            <a:srgbClr val="C0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องค์ประกอบ/เกณฑ์</a:t>
                      </a:r>
                      <a:endParaRPr lang="en-US" sz="2200" b="1" dirty="0">
                        <a:solidFill>
                          <a:srgbClr val="C0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solidFill>
                            <a:srgbClr val="C0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ผลการสอบรายวิชา</a:t>
                      </a:r>
                      <a:endParaRPr lang="en-US" sz="2200" b="1" dirty="0">
                        <a:solidFill>
                          <a:srgbClr val="C0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9060" marR="99060" marT="49530" marB="49530"/>
                </a:tc>
                <a:extLst>
                  <a:ext uri="{0D108BD9-81ED-4DB2-BD59-A6C34878D82A}">
                    <a16:rowId xmlns:a16="http://schemas.microsoft.com/office/drawing/2014/main" xmlns="" val="3131552354"/>
                  </a:ext>
                </a:extLst>
              </a:tr>
              <a:tr h="522303">
                <a:tc>
                  <a:txBody>
                    <a:bodyPr/>
                    <a:lstStyle/>
                    <a:p>
                      <a:r>
                        <a:rPr lang="th-TH" sz="2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รอบที่ </a:t>
                      </a:r>
                      <a:r>
                        <a:rPr lang="en-US" sz="2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 Portfolio</a:t>
                      </a: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r>
                        <a:rPr lang="th-TH" sz="2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นักเรียนที่มีความสามารถพิเศษ</a:t>
                      </a:r>
                      <a:endParaRPr lang="en-US" sz="2200" b="1" dirty="0">
                        <a:solidFill>
                          <a:srgbClr val="C0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r>
                        <a:rPr lang="th-TH" sz="2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สาขาวิชา/มหาวิทยาลัย</a:t>
                      </a:r>
                      <a:endParaRPr lang="en-US" sz="22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r>
                        <a:rPr lang="th-TH" sz="2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ไม่มี</a:t>
                      </a:r>
                      <a:endParaRPr lang="en-US" sz="2200" b="1" dirty="0">
                        <a:solidFill>
                          <a:srgbClr val="C0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9060" marR="99060" marT="49530" marB="49530"/>
                </a:tc>
                <a:extLst>
                  <a:ext uri="{0D108BD9-81ED-4DB2-BD59-A6C34878D82A}">
                    <a16:rowId xmlns:a16="http://schemas.microsoft.com/office/drawing/2014/main" xmlns="" val="401711898"/>
                  </a:ext>
                </a:extLst>
              </a:tr>
              <a:tr h="791926">
                <a:tc>
                  <a:txBody>
                    <a:bodyPr/>
                    <a:lstStyle/>
                    <a:p>
                      <a:r>
                        <a:rPr lang="th-TH" sz="2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รอบที่ </a:t>
                      </a:r>
                      <a:r>
                        <a:rPr lang="en-US" sz="2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 </a:t>
                      </a:r>
                      <a:r>
                        <a:rPr lang="th-TH" sz="2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โควตา</a:t>
                      </a:r>
                      <a:endParaRPr lang="en-US" sz="22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r>
                        <a:rPr lang="th-TH" sz="2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นักเรียนจากโควตาพื้นที่ เครือข่าย โครงการพิเศษ</a:t>
                      </a:r>
                      <a:endParaRPr lang="en-US" sz="2200" b="1" dirty="0">
                        <a:solidFill>
                          <a:srgbClr val="C0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r>
                        <a:rPr lang="th-TH" sz="2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สาขาวิชา/มหาวิทยาลัย</a:t>
                      </a:r>
                      <a:endParaRPr lang="en-US" sz="22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สามัญ </a:t>
                      </a:r>
                      <a:r>
                        <a:rPr lang="en-US" sz="2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 </a:t>
                      </a:r>
                      <a:r>
                        <a:rPr lang="th-TH" sz="2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วิชา </a:t>
                      </a:r>
                      <a:r>
                        <a:rPr lang="en-US" sz="2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GAT, PAT,                     ONET</a:t>
                      </a:r>
                      <a:r>
                        <a:rPr lang="th-TH" sz="2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(ตามประกาศสาขาวิชา)</a:t>
                      </a:r>
                      <a:endParaRPr lang="en-US" sz="2200" b="1" dirty="0">
                        <a:solidFill>
                          <a:srgbClr val="C0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9060" marR="99060" marT="49530" marB="49530"/>
                </a:tc>
                <a:extLst>
                  <a:ext uri="{0D108BD9-81ED-4DB2-BD59-A6C34878D82A}">
                    <a16:rowId xmlns:a16="http://schemas.microsoft.com/office/drawing/2014/main" xmlns="" val="2109968198"/>
                  </a:ext>
                </a:extLst>
              </a:tr>
              <a:tr h="791926">
                <a:tc>
                  <a:txBody>
                    <a:bodyPr/>
                    <a:lstStyle/>
                    <a:p>
                      <a:r>
                        <a:rPr lang="th-TH" sz="2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รอบที่ </a:t>
                      </a:r>
                      <a:r>
                        <a:rPr lang="en-US" sz="2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 </a:t>
                      </a:r>
                      <a:r>
                        <a:rPr lang="th-TH" sz="2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รับตรงร่วมกัน</a:t>
                      </a:r>
                      <a:endParaRPr lang="en-US" sz="22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r>
                        <a:rPr lang="th-TH" sz="2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ผู้สมัคร/นักเรียนจากทั่วประเทศ</a:t>
                      </a:r>
                      <a:endParaRPr lang="en-US" sz="2200" b="1" dirty="0">
                        <a:solidFill>
                          <a:srgbClr val="C0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สาขาวิชา/มหาวิทยาลัย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 err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ทป</a:t>
                      </a:r>
                      <a:r>
                        <a:rPr lang="th-TH" sz="2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อ. เป็นศูนย์กลางการรับสมัคร</a:t>
                      </a:r>
                      <a:endParaRPr lang="en-US" sz="22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r>
                        <a:rPr lang="th-TH" sz="2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สามัญ </a:t>
                      </a:r>
                      <a:r>
                        <a:rPr lang="en-US" sz="2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 </a:t>
                      </a:r>
                      <a:r>
                        <a:rPr lang="th-TH" sz="2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วิชา </a:t>
                      </a:r>
                      <a:r>
                        <a:rPr lang="en-US" sz="2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GAT, PAT,                 ONET</a:t>
                      </a:r>
                      <a:r>
                        <a:rPr lang="th-TH" sz="2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(ตามประกาศสาขาวิชา)</a:t>
                      </a:r>
                      <a:endParaRPr lang="en-US" sz="2200" b="1" dirty="0">
                        <a:solidFill>
                          <a:srgbClr val="C0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9060" marR="99060" marT="49530" marB="49530"/>
                </a:tc>
                <a:extLst>
                  <a:ext uri="{0D108BD9-81ED-4DB2-BD59-A6C34878D82A}">
                    <a16:rowId xmlns:a16="http://schemas.microsoft.com/office/drawing/2014/main" xmlns="" val="74711824"/>
                  </a:ext>
                </a:extLst>
              </a:tr>
              <a:tr h="1107588">
                <a:tc>
                  <a:txBody>
                    <a:bodyPr/>
                    <a:lstStyle/>
                    <a:p>
                      <a:r>
                        <a:rPr lang="th-TH" sz="2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รอบที่ </a:t>
                      </a:r>
                      <a:r>
                        <a:rPr lang="en-US" sz="2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 Admission</a:t>
                      </a: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r>
                        <a:rPr lang="th-TH" sz="2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ผู้สมัคร/นักเรียนจากทั่วประเทศ</a:t>
                      </a:r>
                      <a:endParaRPr lang="en-US" sz="2200" b="1" dirty="0">
                        <a:solidFill>
                          <a:srgbClr val="C0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สาขาวิชา/มหาวิทยาลัย กำหนดร่วมกันแบ่งเป็น </a:t>
                      </a:r>
                      <a:r>
                        <a:rPr lang="en-US" sz="2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 </a:t>
                      </a:r>
                      <a:r>
                        <a:rPr lang="th-TH" sz="2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กลุ่ม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 err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ทป</a:t>
                      </a:r>
                      <a:r>
                        <a:rPr lang="th-TH" sz="2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อ. บริหารจัดการทั้งหมด</a:t>
                      </a:r>
                      <a:endParaRPr lang="en-US" sz="22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สามัญ </a:t>
                      </a:r>
                      <a:r>
                        <a:rPr lang="en-US" sz="2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 </a:t>
                      </a:r>
                      <a:r>
                        <a:rPr lang="th-TH" sz="2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วิชา </a:t>
                      </a:r>
                      <a:r>
                        <a:rPr lang="en-US" sz="2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GAT, PAT,                   GPAX, ONET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กำหนดสัดส่วนแจ้งล่วงหน้า </a:t>
                      </a:r>
                      <a:r>
                        <a:rPr lang="en-US" sz="2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 </a:t>
                      </a:r>
                      <a:r>
                        <a:rPr lang="th-TH" sz="2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ปี</a:t>
                      </a:r>
                      <a:endParaRPr lang="en-US" sz="2200" b="1" dirty="0">
                        <a:solidFill>
                          <a:srgbClr val="C0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9060" marR="99060" marT="49530" marB="49530"/>
                </a:tc>
                <a:extLst>
                  <a:ext uri="{0D108BD9-81ED-4DB2-BD59-A6C34878D82A}">
                    <a16:rowId xmlns:a16="http://schemas.microsoft.com/office/drawing/2014/main" xmlns="" val="3771687742"/>
                  </a:ext>
                </a:extLst>
              </a:tr>
              <a:tr h="791926">
                <a:tc>
                  <a:txBody>
                    <a:bodyPr/>
                    <a:lstStyle/>
                    <a:p>
                      <a:r>
                        <a:rPr lang="th-TH" sz="2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รอบที่ </a:t>
                      </a:r>
                      <a:r>
                        <a:rPr lang="en-US" sz="2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 </a:t>
                      </a:r>
                      <a:r>
                        <a:rPr lang="th-TH" sz="2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รับตรงอิสระ</a:t>
                      </a:r>
                      <a:endParaRPr lang="en-US" sz="22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ผู้สมัคร/นักเรียนจากทั่วประเทศ</a:t>
                      </a:r>
                      <a:endParaRPr lang="en-US" sz="2200" b="1" dirty="0">
                        <a:solidFill>
                          <a:srgbClr val="C0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สาขาวิชา/มหาวิทยาลัย</a:t>
                      </a:r>
                      <a:endParaRPr lang="en-US" sz="22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r>
                        <a:rPr lang="th-TH" sz="2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อาจมีหรือไม่มี</a:t>
                      </a:r>
                      <a:endParaRPr lang="en-US" sz="2200" b="1" dirty="0">
                        <a:solidFill>
                          <a:srgbClr val="C0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9060" marR="99060" marT="49530" marB="49530"/>
                </a:tc>
                <a:extLst>
                  <a:ext uri="{0D108BD9-81ED-4DB2-BD59-A6C34878D82A}">
                    <a16:rowId xmlns:a16="http://schemas.microsoft.com/office/drawing/2014/main" xmlns="" val="79526476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ED30D83-B967-48F7-BFAB-931239682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346" y="767959"/>
            <a:ext cx="1723794" cy="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80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0267" y="642938"/>
            <a:ext cx="9465733" cy="757837"/>
          </a:xfrm>
        </p:spPr>
        <p:txBody>
          <a:bodyPr/>
          <a:lstStyle/>
          <a:p>
            <a:r>
              <a:rPr lang="th-TH" sz="3033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ประเด็นประชาพิจารณ์ </a:t>
            </a:r>
            <a:r>
              <a:rPr lang="en-US" sz="3033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TCAS 62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05B60B41-7810-42BF-B202-0EB1C77E92C8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923169480"/>
              </p:ext>
            </p:extLst>
          </p:nvPr>
        </p:nvGraphicFramePr>
        <p:xfrm>
          <a:off x="440267" y="1014076"/>
          <a:ext cx="9204325" cy="4970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944154-B045-48D5-B3A9-8F58A49EE2B0}"/>
              </a:ext>
            </a:extLst>
          </p:cNvPr>
          <p:cNvSpPr txBox="1"/>
          <p:nvPr/>
        </p:nvSpPr>
        <p:spPr>
          <a:xfrm>
            <a:off x="790309" y="1521844"/>
            <a:ext cx="3900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F43EAD-4B8F-441E-A423-08505851ACA3}"/>
              </a:ext>
            </a:extLst>
          </p:cNvPr>
          <p:cNvSpPr txBox="1"/>
          <p:nvPr/>
        </p:nvSpPr>
        <p:spPr>
          <a:xfrm>
            <a:off x="1242943" y="2648914"/>
            <a:ext cx="3900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C263AB2-AE81-4199-8DF5-B1EEEE83C473}"/>
              </a:ext>
            </a:extLst>
          </p:cNvPr>
          <p:cNvSpPr txBox="1"/>
          <p:nvPr/>
        </p:nvSpPr>
        <p:spPr>
          <a:xfrm>
            <a:off x="1242943" y="3823371"/>
            <a:ext cx="3900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8E4ED50-D562-4112-83F5-335583889973}"/>
              </a:ext>
            </a:extLst>
          </p:cNvPr>
          <p:cNvSpPr txBox="1"/>
          <p:nvPr/>
        </p:nvSpPr>
        <p:spPr>
          <a:xfrm>
            <a:off x="790309" y="4989174"/>
            <a:ext cx="3900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A6C58C2-DAB8-45A8-B348-9A22E40C378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0" y="776706"/>
            <a:ext cx="9205023" cy="624069"/>
          </a:xfrm>
        </p:spPr>
        <p:txBody>
          <a:bodyPr/>
          <a:lstStyle/>
          <a:p>
            <a:r>
              <a:rPr lang="th-TH" sz="3467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ผลการประชาพิจารณ์</a:t>
            </a:r>
            <a:r>
              <a:rPr lang="en-US" sz="3467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sz="3467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 </a:t>
            </a:r>
            <a:r>
              <a:rPr lang="en-US" sz="3467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22,518 </a:t>
            </a:r>
            <a:r>
              <a:rPr lang="th-TH" sz="3467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คน</a:t>
            </a:r>
          </a:p>
          <a:p>
            <a:endParaRPr lang="en-US" sz="3467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D64B5541-EA7B-4372-A14B-E482EDB90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231463"/>
              </p:ext>
            </p:extLst>
          </p:nvPr>
        </p:nvGraphicFramePr>
        <p:xfrm>
          <a:off x="272480" y="1400774"/>
          <a:ext cx="9439050" cy="4351836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6927178">
                  <a:extLst>
                    <a:ext uri="{9D8B030D-6E8A-4147-A177-3AD203B41FA5}">
                      <a16:colId xmlns:a16="http://schemas.microsoft.com/office/drawing/2014/main" xmlns="" val="1191604071"/>
                    </a:ext>
                  </a:extLst>
                </a:gridCol>
                <a:gridCol w="1105222">
                  <a:extLst>
                    <a:ext uri="{9D8B030D-6E8A-4147-A177-3AD203B41FA5}">
                      <a16:colId xmlns:a16="http://schemas.microsoft.com/office/drawing/2014/main" xmlns="" val="1503079100"/>
                    </a:ext>
                  </a:extLst>
                </a:gridCol>
                <a:gridCol w="1406650">
                  <a:extLst>
                    <a:ext uri="{9D8B030D-6E8A-4147-A177-3AD203B41FA5}">
                      <a16:colId xmlns:a16="http://schemas.microsoft.com/office/drawing/2014/main" xmlns="" val="2533462014"/>
                    </a:ext>
                  </a:extLst>
                </a:gridCol>
              </a:tblGrid>
              <a:tr h="4351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rgbClr val="C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ผลการประชาพิจารณ์ทางออนไลน์</a:t>
                      </a:r>
                      <a:endParaRPr lang="en-US" sz="2200" dirty="0">
                        <a:solidFill>
                          <a:srgbClr val="C00000"/>
                        </a:solidFill>
                        <a:effectLst/>
                        <a:latin typeface="TH Sarabun New" panose="020B0500040200020003" pitchFamily="34" charset="-34"/>
                        <a:ea typeface="MS Mincho" panose="02020609040205080304" pitchFamily="49" charset="-128"/>
                        <a:cs typeface="TH Sarabun New" panose="020B0500040200020003" pitchFamily="34" charset="-34"/>
                      </a:endParaRPr>
                    </a:p>
                  </a:txBody>
                  <a:tcPr marL="67747" marR="6774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rgbClr val="C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เห็นด้วย</a:t>
                      </a:r>
                      <a:endParaRPr lang="en-US" sz="2200" dirty="0">
                        <a:solidFill>
                          <a:srgbClr val="C00000"/>
                        </a:solidFill>
                        <a:effectLst/>
                        <a:latin typeface="TH Sarabun New" panose="020B0500040200020003" pitchFamily="34" charset="-34"/>
                        <a:ea typeface="MS Mincho" panose="02020609040205080304" pitchFamily="49" charset="-128"/>
                        <a:cs typeface="TH Sarabun New" panose="020B0500040200020003" pitchFamily="34" charset="-34"/>
                      </a:endParaRPr>
                    </a:p>
                  </a:txBody>
                  <a:tcPr marL="67747" marR="6774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rgbClr val="C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ไม่เห็นด้วย</a:t>
                      </a:r>
                      <a:endParaRPr lang="en-US" sz="2200" dirty="0">
                        <a:solidFill>
                          <a:srgbClr val="C00000"/>
                        </a:solidFill>
                        <a:effectLst/>
                        <a:latin typeface="TH Sarabun New" panose="020B0500040200020003" pitchFamily="34" charset="-34"/>
                        <a:ea typeface="MS Mincho" panose="02020609040205080304" pitchFamily="49" charset="-128"/>
                        <a:cs typeface="TH Sarabun New" panose="020B0500040200020003" pitchFamily="34" charset="-34"/>
                      </a:endParaRPr>
                    </a:p>
                  </a:txBody>
                  <a:tcPr marL="67747" marR="67747" marT="0" marB="0" anchor="ctr"/>
                </a:tc>
                <a:extLst>
                  <a:ext uri="{0D108BD9-81ED-4DB2-BD59-A6C34878D82A}">
                    <a16:rowId xmlns:a16="http://schemas.microsoft.com/office/drawing/2014/main" xmlns="" val="3883201417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1. </a:t>
                      </a:r>
                      <a:r>
                        <a:rPr lang="th-TH" sz="220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ระบบ </a:t>
                      </a:r>
                      <a:r>
                        <a:rPr lang="en-US" sz="220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TCAS 61 (</a:t>
                      </a:r>
                      <a:r>
                        <a:rPr lang="th-TH" sz="220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ต.ค. - ก.ค.) มีระยะเวลาที่เหมาะสม</a:t>
                      </a:r>
                      <a:endParaRPr lang="en-US" sz="2200">
                        <a:effectLst/>
                        <a:latin typeface="TH Sarabun New" panose="020B0500040200020003" pitchFamily="34" charset="-34"/>
                        <a:ea typeface="MS Mincho" panose="02020609040205080304" pitchFamily="49" charset="-128"/>
                        <a:cs typeface="TH Sarabun New" panose="020B0500040200020003" pitchFamily="34" charset="-34"/>
                      </a:endParaRPr>
                    </a:p>
                  </a:txBody>
                  <a:tcPr marL="67747" marR="6774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28.7</a:t>
                      </a:r>
                      <a:endParaRPr lang="en-US" sz="2200" b="1">
                        <a:effectLst/>
                        <a:latin typeface="TH Sarabun New" panose="020B0500040200020003" pitchFamily="34" charset="-34"/>
                        <a:ea typeface="MS Mincho" panose="02020609040205080304" pitchFamily="49" charset="-128"/>
                        <a:cs typeface="TH Sarabun New" panose="020B0500040200020003" pitchFamily="34" charset="-34"/>
                      </a:endParaRPr>
                    </a:p>
                  </a:txBody>
                  <a:tcPr marL="67747" marR="6774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71</a:t>
                      </a:r>
                      <a:endParaRPr lang="en-US" sz="2200" b="1">
                        <a:effectLst/>
                        <a:latin typeface="TH Sarabun New" panose="020B0500040200020003" pitchFamily="34" charset="-34"/>
                        <a:ea typeface="MS Mincho" panose="02020609040205080304" pitchFamily="49" charset="-128"/>
                        <a:cs typeface="TH Sarabun New" panose="020B0500040200020003" pitchFamily="34" charset="-34"/>
                      </a:endParaRPr>
                    </a:p>
                  </a:txBody>
                  <a:tcPr marL="67747" marR="67747" marT="0" marB="0" anchor="ctr"/>
                </a:tc>
                <a:extLst>
                  <a:ext uri="{0D108BD9-81ED-4DB2-BD59-A6C34878D82A}">
                    <a16:rowId xmlns:a16="http://schemas.microsoft.com/office/drawing/2014/main" xmlns="" val="415374379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2. </a:t>
                      </a:r>
                      <a:r>
                        <a:rPr lang="th-TH" sz="220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ระบบ </a:t>
                      </a:r>
                      <a:r>
                        <a:rPr lang="en-US" sz="220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TCAS 62 (</a:t>
                      </a:r>
                      <a:r>
                        <a:rPr lang="th-TH" sz="220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ก.พ. - พ.ค.) มีระยะเวลาที่เหมาะสม</a:t>
                      </a:r>
                      <a:endParaRPr lang="en-US" sz="2200" dirty="0">
                        <a:effectLst/>
                        <a:latin typeface="TH Sarabun New" panose="020B0500040200020003" pitchFamily="34" charset="-34"/>
                        <a:ea typeface="MS Mincho" panose="02020609040205080304" pitchFamily="49" charset="-128"/>
                        <a:cs typeface="TH Sarabun New" panose="020B0500040200020003" pitchFamily="34" charset="-34"/>
                      </a:endParaRPr>
                    </a:p>
                  </a:txBody>
                  <a:tcPr marL="67747" marR="6774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51.5</a:t>
                      </a:r>
                      <a:endParaRPr lang="en-US" sz="2200" b="1">
                        <a:effectLst/>
                        <a:latin typeface="TH Sarabun New" panose="020B0500040200020003" pitchFamily="34" charset="-34"/>
                        <a:ea typeface="MS Mincho" panose="02020609040205080304" pitchFamily="49" charset="-128"/>
                        <a:cs typeface="TH Sarabun New" panose="020B0500040200020003" pitchFamily="34" charset="-34"/>
                      </a:endParaRPr>
                    </a:p>
                  </a:txBody>
                  <a:tcPr marL="67747" marR="6774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48.2</a:t>
                      </a:r>
                      <a:endParaRPr lang="en-US" sz="2200" b="1">
                        <a:effectLst/>
                        <a:latin typeface="TH Sarabun New" panose="020B0500040200020003" pitchFamily="34" charset="-34"/>
                        <a:ea typeface="MS Mincho" panose="02020609040205080304" pitchFamily="49" charset="-128"/>
                        <a:cs typeface="TH Sarabun New" panose="020B0500040200020003" pitchFamily="34" charset="-34"/>
                      </a:endParaRPr>
                    </a:p>
                  </a:txBody>
                  <a:tcPr marL="67747" marR="67747" marT="0" marB="0" anchor="ctr"/>
                </a:tc>
                <a:extLst>
                  <a:ext uri="{0D108BD9-81ED-4DB2-BD59-A6C34878D82A}">
                    <a16:rowId xmlns:a16="http://schemas.microsoft.com/office/drawing/2014/main" xmlns="" val="29519755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3. </a:t>
                      </a:r>
                      <a:r>
                        <a:rPr lang="th-TH" sz="220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ระยะเวลาในระบบ </a:t>
                      </a:r>
                      <a:r>
                        <a:rPr lang="en-US" sz="220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TCAS 61 </a:t>
                      </a:r>
                      <a:r>
                        <a:rPr lang="th-TH" sz="220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ทำให้นักเรียนเกิดความเครียดสะสม</a:t>
                      </a:r>
                      <a:endParaRPr lang="en-US" sz="2200">
                        <a:effectLst/>
                        <a:latin typeface="TH Sarabun New" panose="020B0500040200020003" pitchFamily="34" charset="-34"/>
                        <a:ea typeface="MS Mincho" panose="02020609040205080304" pitchFamily="49" charset="-128"/>
                        <a:cs typeface="TH Sarabun New" panose="020B0500040200020003" pitchFamily="34" charset="-34"/>
                      </a:endParaRPr>
                    </a:p>
                  </a:txBody>
                  <a:tcPr marL="67747" marR="6774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88.8</a:t>
                      </a:r>
                      <a:endParaRPr lang="en-US" sz="2200" b="1">
                        <a:effectLst/>
                        <a:latin typeface="TH Sarabun New" panose="020B0500040200020003" pitchFamily="34" charset="-34"/>
                        <a:ea typeface="MS Mincho" panose="02020609040205080304" pitchFamily="49" charset="-128"/>
                        <a:cs typeface="TH Sarabun New" panose="020B0500040200020003" pitchFamily="34" charset="-34"/>
                      </a:endParaRPr>
                    </a:p>
                  </a:txBody>
                  <a:tcPr marL="67747" marR="6774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11</a:t>
                      </a:r>
                      <a:endParaRPr lang="en-US" sz="2200" b="1">
                        <a:effectLst/>
                        <a:latin typeface="TH Sarabun New" panose="020B0500040200020003" pitchFamily="34" charset="-34"/>
                        <a:ea typeface="MS Mincho" panose="02020609040205080304" pitchFamily="49" charset="-128"/>
                        <a:cs typeface="TH Sarabun New" panose="020B0500040200020003" pitchFamily="34" charset="-34"/>
                      </a:endParaRPr>
                    </a:p>
                  </a:txBody>
                  <a:tcPr marL="67747" marR="67747" marT="0" marB="0" anchor="ctr"/>
                </a:tc>
                <a:extLst>
                  <a:ext uri="{0D108BD9-81ED-4DB2-BD59-A6C34878D82A}">
                    <a16:rowId xmlns:a16="http://schemas.microsoft.com/office/drawing/2014/main" xmlns="" val="2872713580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4. </a:t>
                      </a:r>
                      <a:r>
                        <a:rPr lang="th-TH" sz="220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การลดระยะเวลาของการคัดเลือกให้สั้นลง สามารถลดปัญหาความเครียดสะสมของนักเรียนได้</a:t>
                      </a:r>
                      <a:endParaRPr lang="en-US" sz="2200">
                        <a:effectLst/>
                        <a:latin typeface="TH Sarabun New" panose="020B0500040200020003" pitchFamily="34" charset="-34"/>
                        <a:ea typeface="MS Mincho" panose="02020609040205080304" pitchFamily="49" charset="-128"/>
                        <a:cs typeface="TH Sarabun New" panose="020B0500040200020003" pitchFamily="34" charset="-34"/>
                      </a:endParaRPr>
                    </a:p>
                  </a:txBody>
                  <a:tcPr marL="67747" marR="6774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51</a:t>
                      </a:r>
                      <a:endParaRPr lang="en-US" sz="2200" b="1" dirty="0">
                        <a:effectLst/>
                        <a:latin typeface="TH Sarabun New" panose="020B0500040200020003" pitchFamily="34" charset="-34"/>
                        <a:ea typeface="MS Mincho" panose="02020609040205080304" pitchFamily="49" charset="-128"/>
                        <a:cs typeface="TH Sarabun New" panose="020B0500040200020003" pitchFamily="34" charset="-34"/>
                      </a:endParaRPr>
                    </a:p>
                  </a:txBody>
                  <a:tcPr marL="67747" marR="6774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48.7</a:t>
                      </a:r>
                      <a:endParaRPr lang="en-US" sz="2200" b="1" dirty="0">
                        <a:effectLst/>
                        <a:latin typeface="TH Sarabun New" panose="020B0500040200020003" pitchFamily="34" charset="-34"/>
                        <a:ea typeface="MS Mincho" panose="02020609040205080304" pitchFamily="49" charset="-128"/>
                        <a:cs typeface="TH Sarabun New" panose="020B0500040200020003" pitchFamily="34" charset="-34"/>
                      </a:endParaRPr>
                    </a:p>
                  </a:txBody>
                  <a:tcPr marL="67747" marR="67747" marT="0" marB="0" anchor="ctr"/>
                </a:tc>
                <a:extLst>
                  <a:ext uri="{0D108BD9-81ED-4DB2-BD59-A6C34878D82A}">
                    <a16:rowId xmlns:a16="http://schemas.microsoft.com/office/drawing/2014/main" xmlns="" val="3122727111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5. </a:t>
                      </a:r>
                      <a:r>
                        <a:rPr lang="th-TH" sz="220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รอบ </a:t>
                      </a:r>
                      <a:r>
                        <a:rPr lang="en-US" sz="220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 </a:t>
                      </a:r>
                      <a:r>
                        <a:rPr lang="th-TH" sz="220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รับตรงร่วมกัน หากกำหนดให้มีการเลือกสาขาวิชา/คณะแบบเรียงลำดับ และประกาศผลเพียงอันดับเดียว</a:t>
                      </a:r>
                      <a:endParaRPr lang="en-US" sz="2200">
                        <a:effectLst/>
                        <a:latin typeface="TH Sarabun New" panose="020B0500040200020003" pitchFamily="34" charset="-34"/>
                        <a:ea typeface="MS Mincho" panose="02020609040205080304" pitchFamily="49" charset="-128"/>
                        <a:cs typeface="TH Sarabun New" panose="020B0500040200020003" pitchFamily="34" charset="-34"/>
                      </a:endParaRPr>
                    </a:p>
                  </a:txBody>
                  <a:tcPr marL="67747" marR="6774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72.3</a:t>
                      </a:r>
                      <a:endParaRPr lang="en-US" sz="2200" b="1">
                        <a:effectLst/>
                        <a:latin typeface="TH Sarabun New" panose="020B0500040200020003" pitchFamily="34" charset="-34"/>
                        <a:ea typeface="MS Mincho" panose="02020609040205080304" pitchFamily="49" charset="-128"/>
                        <a:cs typeface="TH Sarabun New" panose="020B0500040200020003" pitchFamily="34" charset="-34"/>
                      </a:endParaRPr>
                    </a:p>
                  </a:txBody>
                  <a:tcPr marL="67747" marR="6774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26.6</a:t>
                      </a:r>
                      <a:endParaRPr lang="en-US" sz="2200" b="1" dirty="0">
                        <a:effectLst/>
                        <a:latin typeface="TH Sarabun New" panose="020B0500040200020003" pitchFamily="34" charset="-34"/>
                        <a:ea typeface="MS Mincho" panose="02020609040205080304" pitchFamily="49" charset="-128"/>
                        <a:cs typeface="TH Sarabun New" panose="020B0500040200020003" pitchFamily="34" charset="-34"/>
                      </a:endParaRPr>
                    </a:p>
                  </a:txBody>
                  <a:tcPr marL="67747" marR="67747" marT="0" marB="0" anchor="ctr"/>
                </a:tc>
                <a:extLst>
                  <a:ext uri="{0D108BD9-81ED-4DB2-BD59-A6C34878D82A}">
                    <a16:rowId xmlns:a16="http://schemas.microsoft.com/office/drawing/2014/main" xmlns="" val="3216230524"/>
                  </a:ext>
                </a:extLst>
              </a:tr>
              <a:tr h="3491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6. </a:t>
                      </a:r>
                      <a:r>
                        <a:rPr lang="th-TH" sz="220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รอบ </a:t>
                      </a:r>
                      <a:r>
                        <a:rPr lang="en-US" sz="220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r>
                        <a:rPr lang="th-TH" sz="220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เสนอให้ </a:t>
                      </a:r>
                      <a:r>
                        <a:rPr lang="en-US" sz="220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 </a:t>
                      </a:r>
                      <a:r>
                        <a:rPr lang="th-TH" sz="220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คณะในกลุ่ม กสพท. นับเป็น </a:t>
                      </a:r>
                      <a:r>
                        <a:rPr lang="en-US" sz="220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 </a:t>
                      </a:r>
                      <a:r>
                        <a:rPr lang="th-TH" sz="220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ใน </a:t>
                      </a:r>
                      <a:r>
                        <a:rPr lang="en-US" sz="220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 </a:t>
                      </a:r>
                      <a:r>
                        <a:rPr lang="th-TH" sz="220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อันดับ</a:t>
                      </a:r>
                      <a:endParaRPr lang="en-US" sz="2200">
                        <a:effectLst/>
                        <a:latin typeface="TH Sarabun New" panose="020B0500040200020003" pitchFamily="34" charset="-34"/>
                        <a:ea typeface="MS Mincho" panose="02020609040205080304" pitchFamily="49" charset="-128"/>
                        <a:cs typeface="TH Sarabun New" panose="020B0500040200020003" pitchFamily="34" charset="-34"/>
                      </a:endParaRPr>
                    </a:p>
                  </a:txBody>
                  <a:tcPr marL="67747" marR="6774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50.5</a:t>
                      </a:r>
                      <a:endParaRPr lang="en-US" sz="2200" b="1">
                        <a:effectLst/>
                        <a:latin typeface="TH Sarabun New" panose="020B0500040200020003" pitchFamily="34" charset="-34"/>
                        <a:ea typeface="MS Mincho" panose="02020609040205080304" pitchFamily="49" charset="-128"/>
                        <a:cs typeface="TH Sarabun New" panose="020B0500040200020003" pitchFamily="34" charset="-34"/>
                      </a:endParaRPr>
                    </a:p>
                  </a:txBody>
                  <a:tcPr marL="67747" marR="6774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48.2</a:t>
                      </a:r>
                      <a:endParaRPr lang="en-US" sz="2200" b="1" dirty="0">
                        <a:effectLst/>
                        <a:latin typeface="TH Sarabun New" panose="020B0500040200020003" pitchFamily="34" charset="-34"/>
                        <a:ea typeface="MS Mincho" panose="02020609040205080304" pitchFamily="49" charset="-128"/>
                        <a:cs typeface="TH Sarabun New" panose="020B0500040200020003" pitchFamily="34" charset="-34"/>
                      </a:endParaRPr>
                    </a:p>
                  </a:txBody>
                  <a:tcPr marL="67747" marR="67747" marT="0" marB="0" anchor="ctr"/>
                </a:tc>
                <a:extLst>
                  <a:ext uri="{0D108BD9-81ED-4DB2-BD59-A6C34878D82A}">
                    <a16:rowId xmlns:a16="http://schemas.microsoft.com/office/drawing/2014/main" xmlns="" val="2554730345"/>
                  </a:ext>
                </a:extLst>
              </a:tr>
              <a:tr h="3828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7. </a:t>
                      </a:r>
                      <a:r>
                        <a:rPr lang="th-TH" sz="220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ระบบ </a:t>
                      </a:r>
                      <a:r>
                        <a:rPr lang="en-US" sz="220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Clearing House </a:t>
                      </a:r>
                      <a:r>
                        <a:rPr lang="th-TH" sz="220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สามารถแก้ปัญหาการกันที่ได้</a:t>
                      </a:r>
                      <a:endParaRPr lang="en-US" sz="2200">
                        <a:effectLst/>
                        <a:latin typeface="TH Sarabun New" panose="020B0500040200020003" pitchFamily="34" charset="-34"/>
                        <a:ea typeface="MS Mincho" panose="02020609040205080304" pitchFamily="49" charset="-128"/>
                        <a:cs typeface="TH Sarabun New" panose="020B0500040200020003" pitchFamily="34" charset="-34"/>
                      </a:endParaRPr>
                    </a:p>
                  </a:txBody>
                  <a:tcPr marL="67747" marR="6774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71.8</a:t>
                      </a:r>
                      <a:endParaRPr lang="en-US" sz="2200" b="1">
                        <a:effectLst/>
                        <a:latin typeface="TH Sarabun New" panose="020B0500040200020003" pitchFamily="34" charset="-34"/>
                        <a:ea typeface="MS Mincho" panose="02020609040205080304" pitchFamily="49" charset="-128"/>
                        <a:cs typeface="TH Sarabun New" panose="020B0500040200020003" pitchFamily="34" charset="-34"/>
                      </a:endParaRPr>
                    </a:p>
                  </a:txBody>
                  <a:tcPr marL="67747" marR="6774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27.8</a:t>
                      </a:r>
                      <a:endParaRPr lang="en-US" sz="2200" b="1">
                        <a:effectLst/>
                        <a:latin typeface="TH Sarabun New" panose="020B0500040200020003" pitchFamily="34" charset="-34"/>
                        <a:ea typeface="MS Mincho" panose="02020609040205080304" pitchFamily="49" charset="-128"/>
                        <a:cs typeface="TH Sarabun New" panose="020B0500040200020003" pitchFamily="34" charset="-34"/>
                      </a:endParaRPr>
                    </a:p>
                  </a:txBody>
                  <a:tcPr marL="67747" marR="67747" marT="0" marB="0" anchor="ctr"/>
                </a:tc>
                <a:extLst>
                  <a:ext uri="{0D108BD9-81ED-4DB2-BD59-A6C34878D82A}">
                    <a16:rowId xmlns:a16="http://schemas.microsoft.com/office/drawing/2014/main" xmlns="" val="179301640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8. </a:t>
                      </a:r>
                      <a:r>
                        <a:rPr lang="th-TH" sz="220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การสละสิทธิ์โดยไม่จำกัดนั้นอาจกระทบสิทธิ์ของผู้อื่นมากเกินไป</a:t>
                      </a:r>
                      <a:endParaRPr lang="en-US" sz="2200">
                        <a:effectLst/>
                        <a:latin typeface="TH Sarabun New" panose="020B0500040200020003" pitchFamily="34" charset="-34"/>
                        <a:ea typeface="MS Mincho" panose="02020609040205080304" pitchFamily="49" charset="-128"/>
                        <a:cs typeface="TH Sarabun New" panose="020B0500040200020003" pitchFamily="34" charset="-34"/>
                      </a:endParaRPr>
                    </a:p>
                  </a:txBody>
                  <a:tcPr marL="67747" marR="6774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78.9</a:t>
                      </a:r>
                      <a:endParaRPr lang="en-US" sz="2200" b="1">
                        <a:effectLst/>
                        <a:latin typeface="TH Sarabun New" panose="020B0500040200020003" pitchFamily="34" charset="-34"/>
                        <a:ea typeface="MS Mincho" panose="02020609040205080304" pitchFamily="49" charset="-128"/>
                        <a:cs typeface="TH Sarabun New" panose="020B0500040200020003" pitchFamily="34" charset="-34"/>
                      </a:endParaRPr>
                    </a:p>
                  </a:txBody>
                  <a:tcPr marL="67747" marR="6774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20.1</a:t>
                      </a:r>
                      <a:endParaRPr lang="en-US" sz="2200" b="1" dirty="0">
                        <a:effectLst/>
                        <a:latin typeface="TH Sarabun New" panose="020B0500040200020003" pitchFamily="34" charset="-34"/>
                        <a:ea typeface="MS Mincho" panose="02020609040205080304" pitchFamily="49" charset="-128"/>
                        <a:cs typeface="TH Sarabun New" panose="020B0500040200020003" pitchFamily="34" charset="-34"/>
                      </a:endParaRPr>
                    </a:p>
                  </a:txBody>
                  <a:tcPr marL="67747" marR="67747" marT="0" marB="0" anchor="ctr"/>
                </a:tc>
                <a:extLst>
                  <a:ext uri="{0D108BD9-81ED-4DB2-BD59-A6C34878D82A}">
                    <a16:rowId xmlns:a16="http://schemas.microsoft.com/office/drawing/2014/main" xmlns="" val="79537469"/>
                  </a:ext>
                </a:extLst>
              </a:tr>
              <a:tr h="502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9. </a:t>
                      </a:r>
                      <a:r>
                        <a:rPr lang="th-TH" sz="220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การกำหนดให้ผู้ที่ได้ยืนยันสิทธิ์แล้ว สามารถสละสิทธิ์ทำได้เพียงหนึ่งครั้ง</a:t>
                      </a:r>
                      <a:endParaRPr lang="en-US" sz="2200" dirty="0">
                        <a:effectLst/>
                        <a:latin typeface="TH Sarabun New" panose="020B0500040200020003" pitchFamily="34" charset="-34"/>
                        <a:ea typeface="MS Mincho" panose="02020609040205080304" pitchFamily="49" charset="-128"/>
                        <a:cs typeface="TH Sarabun New" panose="020B0500040200020003" pitchFamily="34" charset="-34"/>
                      </a:endParaRPr>
                    </a:p>
                  </a:txBody>
                  <a:tcPr marL="67747" marR="6774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71.5</a:t>
                      </a:r>
                      <a:endParaRPr lang="en-US" sz="2200" b="1">
                        <a:effectLst/>
                        <a:latin typeface="TH Sarabun New" panose="020B0500040200020003" pitchFamily="34" charset="-34"/>
                        <a:ea typeface="MS Mincho" panose="02020609040205080304" pitchFamily="49" charset="-128"/>
                        <a:cs typeface="TH Sarabun New" panose="020B0500040200020003" pitchFamily="34" charset="-34"/>
                      </a:endParaRPr>
                    </a:p>
                  </a:txBody>
                  <a:tcPr marL="67747" marR="6774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27.6</a:t>
                      </a:r>
                      <a:endParaRPr lang="en-US" sz="2200" b="1" dirty="0">
                        <a:effectLst/>
                        <a:latin typeface="TH Sarabun New" panose="020B0500040200020003" pitchFamily="34" charset="-34"/>
                        <a:ea typeface="MS Mincho" panose="02020609040205080304" pitchFamily="49" charset="-128"/>
                        <a:cs typeface="TH Sarabun New" panose="020B0500040200020003" pitchFamily="34" charset="-34"/>
                      </a:endParaRPr>
                    </a:p>
                  </a:txBody>
                  <a:tcPr marL="67747" marR="67747" marT="0" marB="0" anchor="ctr"/>
                </a:tc>
                <a:extLst>
                  <a:ext uri="{0D108BD9-81ED-4DB2-BD59-A6C34878D82A}">
                    <a16:rowId xmlns:a16="http://schemas.microsoft.com/office/drawing/2014/main" xmlns="" val="3075573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649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5390</TotalTime>
  <Words>5013</Words>
  <Application>Microsoft Office PowerPoint</Application>
  <PresentationFormat>กระดาษ A4 (210x297 มม.)</PresentationFormat>
  <Paragraphs>586</Paragraphs>
  <Slides>62</Slides>
  <Notes>12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12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62</vt:i4>
      </vt:variant>
    </vt:vector>
  </HeadingPairs>
  <TitlesOfParts>
    <vt:vector size="76" baseType="lpstr">
      <vt:lpstr>맑은 고딕</vt:lpstr>
      <vt:lpstr>Angsana New</vt:lpstr>
      <vt:lpstr>Arial</vt:lpstr>
      <vt:lpstr>Calibri</vt:lpstr>
      <vt:lpstr>Cordia New</vt:lpstr>
      <vt:lpstr>MS Mincho</vt:lpstr>
      <vt:lpstr>Symbol</vt:lpstr>
      <vt:lpstr>TH Sarabun New</vt:lpstr>
      <vt:lpstr>TH SarabunPSK</vt:lpstr>
      <vt:lpstr>Times New Roman</vt:lpstr>
      <vt:lpstr>Wingdings</vt:lpstr>
      <vt:lpstr>Wingdings 2</vt:lpstr>
      <vt:lpstr>Office Theme</vt:lpstr>
      <vt:lpstr>Custom Design</vt:lpstr>
      <vt:lpstr>ระบบการคัดเลือกบุคคลเข้าศึกษาต่อ ในระดับมหาวิทยาลัย ปีการศึกษา 2562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วัตถุประสงค์ TCAS62 ยังคงเดิม</vt:lpstr>
      <vt:lpstr>ยังคงมี 5 รอบ การรับในแต่ละรอบ</vt:lpstr>
      <vt:lpstr>ประเด็นประชาพิจารณ์ TCAS 62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TCAS’62</vt:lpstr>
      <vt:lpstr>งานนำเสนอ PowerPoint</vt:lpstr>
      <vt:lpstr>รอบที่ 1 การรับด้วย Portfolio - ไม่ใช้ผลการสอบ</vt:lpstr>
      <vt:lpstr>งานนำเสนอ PowerPoint</vt:lpstr>
      <vt:lpstr>รอบที่ 2 โควตา</vt:lpstr>
      <vt:lpstr>งานนำเสนอ PowerPoint</vt:lpstr>
      <vt:lpstr>รอบที่ 3 รับตรงร่วมกัน</vt:lpstr>
      <vt:lpstr>ตัวอย่างการเลือกสมัครในรอบที่ 3 ที่มี กสพท. ร่วมด้วย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สถานะของการสมัคร ประกอบด้วย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การบริหารจัดการสิทธิ์ TCAS’62 ประกอบด้วย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ขอขอบคุณสไลด์เกี่ยวกับ TCAS 62 จากสมาคม ทปอ.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jakraphop saelim</cp:lastModifiedBy>
  <cp:revision>245</cp:revision>
  <cp:lastPrinted>2018-10-17T08:05:00Z</cp:lastPrinted>
  <dcterms:created xsi:type="dcterms:W3CDTF">2014-04-01T16:27:38Z</dcterms:created>
  <dcterms:modified xsi:type="dcterms:W3CDTF">2018-11-14T02:10:32Z</dcterms:modified>
</cp:coreProperties>
</file>